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2" r:id="rId1"/>
  </p:sldMasterIdLst>
  <p:notesMasterIdLst>
    <p:notesMasterId r:id="rId26"/>
  </p:notesMasterIdLst>
  <p:handoutMasterIdLst>
    <p:handoutMasterId r:id="rId27"/>
  </p:handoutMasterIdLst>
  <p:sldIdLst>
    <p:sldId id="386" r:id="rId2"/>
    <p:sldId id="409" r:id="rId3"/>
    <p:sldId id="410" r:id="rId4"/>
    <p:sldId id="411" r:id="rId5"/>
    <p:sldId id="412" r:id="rId6"/>
    <p:sldId id="414" r:id="rId7"/>
    <p:sldId id="436" r:id="rId8"/>
    <p:sldId id="421" r:id="rId9"/>
    <p:sldId id="413" r:id="rId10"/>
    <p:sldId id="424" r:id="rId11"/>
    <p:sldId id="415" r:id="rId12"/>
    <p:sldId id="438" r:id="rId13"/>
    <p:sldId id="423" r:id="rId14"/>
    <p:sldId id="430" r:id="rId15"/>
    <p:sldId id="427" r:id="rId16"/>
    <p:sldId id="439" r:id="rId17"/>
    <p:sldId id="440" r:id="rId18"/>
    <p:sldId id="441" r:id="rId19"/>
    <p:sldId id="434" r:id="rId20"/>
    <p:sldId id="433" r:id="rId21"/>
    <p:sldId id="432" r:id="rId22"/>
    <p:sldId id="431" r:id="rId23"/>
    <p:sldId id="442" r:id="rId24"/>
    <p:sldId id="443" r:id="rId25"/>
  </p:sldIdLst>
  <p:sldSz cx="13004800" cy="9753600"/>
  <p:notesSz cx="7315200" cy="9601200"/>
  <p:defaultTextStyle>
    <a:defPPr>
      <a:defRPr lang="de-DE"/>
    </a:defPPr>
    <a:lvl1pPr marL="0" algn="l" defTabSz="914298" rtl="0" eaLnBrk="1" latinLnBrk="0" hangingPunct="1">
      <a:defRPr sz="1799" kern="1200">
        <a:solidFill>
          <a:schemeClr val="tx1"/>
        </a:solidFill>
        <a:latin typeface="+mn-lt"/>
        <a:ea typeface="+mn-ea"/>
        <a:cs typeface="+mn-cs"/>
      </a:defRPr>
    </a:lvl1pPr>
    <a:lvl2pPr marL="457150" algn="l" defTabSz="914298" rtl="0" eaLnBrk="1" latinLnBrk="0" hangingPunct="1">
      <a:defRPr sz="1799" kern="1200">
        <a:solidFill>
          <a:schemeClr val="tx1"/>
        </a:solidFill>
        <a:latin typeface="+mn-lt"/>
        <a:ea typeface="+mn-ea"/>
        <a:cs typeface="+mn-cs"/>
      </a:defRPr>
    </a:lvl2pPr>
    <a:lvl3pPr marL="914298" algn="l" defTabSz="914298" rtl="0" eaLnBrk="1" latinLnBrk="0" hangingPunct="1">
      <a:defRPr sz="1799" kern="1200">
        <a:solidFill>
          <a:schemeClr val="tx1"/>
        </a:solidFill>
        <a:latin typeface="+mn-lt"/>
        <a:ea typeface="+mn-ea"/>
        <a:cs typeface="+mn-cs"/>
      </a:defRPr>
    </a:lvl3pPr>
    <a:lvl4pPr marL="1371448" algn="l" defTabSz="914298" rtl="0" eaLnBrk="1" latinLnBrk="0" hangingPunct="1">
      <a:defRPr sz="1799" kern="1200">
        <a:solidFill>
          <a:schemeClr val="tx1"/>
        </a:solidFill>
        <a:latin typeface="+mn-lt"/>
        <a:ea typeface="+mn-ea"/>
        <a:cs typeface="+mn-cs"/>
      </a:defRPr>
    </a:lvl4pPr>
    <a:lvl5pPr marL="1828598" algn="l" defTabSz="914298" rtl="0" eaLnBrk="1" latinLnBrk="0" hangingPunct="1">
      <a:defRPr sz="1799" kern="1200">
        <a:solidFill>
          <a:schemeClr val="tx1"/>
        </a:solidFill>
        <a:latin typeface="+mn-lt"/>
        <a:ea typeface="+mn-ea"/>
        <a:cs typeface="+mn-cs"/>
      </a:defRPr>
    </a:lvl5pPr>
    <a:lvl6pPr marL="2285746" algn="l" defTabSz="914298" rtl="0" eaLnBrk="1" latinLnBrk="0" hangingPunct="1">
      <a:defRPr sz="1799" kern="1200">
        <a:solidFill>
          <a:schemeClr val="tx1"/>
        </a:solidFill>
        <a:latin typeface="+mn-lt"/>
        <a:ea typeface="+mn-ea"/>
        <a:cs typeface="+mn-cs"/>
      </a:defRPr>
    </a:lvl6pPr>
    <a:lvl7pPr marL="2742896" algn="l" defTabSz="914298" rtl="0" eaLnBrk="1" latinLnBrk="0" hangingPunct="1">
      <a:defRPr sz="1799" kern="1200">
        <a:solidFill>
          <a:schemeClr val="tx1"/>
        </a:solidFill>
        <a:latin typeface="+mn-lt"/>
        <a:ea typeface="+mn-ea"/>
        <a:cs typeface="+mn-cs"/>
      </a:defRPr>
    </a:lvl7pPr>
    <a:lvl8pPr marL="3200045" algn="l" defTabSz="914298" rtl="0" eaLnBrk="1" latinLnBrk="0" hangingPunct="1">
      <a:defRPr sz="1799" kern="1200">
        <a:solidFill>
          <a:schemeClr val="tx1"/>
        </a:solidFill>
        <a:latin typeface="+mn-lt"/>
        <a:ea typeface="+mn-ea"/>
        <a:cs typeface="+mn-cs"/>
      </a:defRPr>
    </a:lvl8pPr>
    <a:lvl9pPr marL="3657194" algn="l" defTabSz="914298"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Nexus sound solutions" id="{C3378279-8B6B-5E4E-BA47-1C0C714ADD72}">
          <p14:sldIdLst>
            <p14:sldId id="386"/>
          </p14:sldIdLst>
        </p14:section>
        <p14:section name="MAR" id="{3A4497DF-34D3-F04C-8907-FA8ED976E6D9}">
          <p14:sldIdLst>
            <p14:sldId id="409"/>
            <p14:sldId id="410"/>
            <p14:sldId id="411"/>
            <p14:sldId id="412"/>
            <p14:sldId id="414"/>
            <p14:sldId id="436"/>
            <p14:sldId id="421"/>
            <p14:sldId id="413"/>
            <p14:sldId id="424"/>
            <p14:sldId id="415"/>
            <p14:sldId id="438"/>
            <p14:sldId id="423"/>
            <p14:sldId id="430"/>
            <p14:sldId id="427"/>
            <p14:sldId id="439"/>
            <p14:sldId id="440"/>
            <p14:sldId id="441"/>
            <p14:sldId id="434"/>
            <p14:sldId id="433"/>
            <p14:sldId id="432"/>
            <p14:sldId id="431"/>
            <p14:sldId id="442"/>
            <p14:sldId id="4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F" initials="MOU" lastIdx="5" clrIdx="0">
    <p:extLst>
      <p:ext uri="{19B8F6BF-5375-455C-9EA6-DF929625EA0E}">
        <p15:presenceInfo xmlns:p15="http://schemas.microsoft.com/office/powerpoint/2012/main" userId="JF" providerId="None"/>
      </p:ext>
    </p:extLst>
  </p:cmAuthor>
  <p:cmAuthor id="2" name="Microsoft Office User" initials="MOU" lastIdx="5" clrIdx="1">
    <p:extLst>
      <p:ext uri="{19B8F6BF-5375-455C-9EA6-DF929625EA0E}">
        <p15:presenceInfo xmlns:p15="http://schemas.microsoft.com/office/powerpoint/2012/main" userId="Microsoft Office User" providerId="None"/>
      </p:ext>
    </p:extLst>
  </p:cmAuthor>
  <p:cmAuthor id="3" name="jf" initials="j" lastIdx="14" clrIdx="2">
    <p:extLst>
      <p:ext uri="{19B8F6BF-5375-455C-9EA6-DF929625EA0E}">
        <p15:presenceInfo xmlns:p15="http://schemas.microsoft.com/office/powerpoint/2012/main" userId="S::jf@jf-gestaltung.de::08cdf877-2a00-4360-9dab-e0aad7df23d9" providerId="AD"/>
      </p:ext>
    </p:extLst>
  </p:cmAuthor>
  <p:cmAuthor id="4" name="Alexandra Nauditt (anauditt)" initials="AN(" lastIdx="28" clrIdx="3">
    <p:extLst>
      <p:ext uri="{19B8F6BF-5375-455C-9EA6-DF929625EA0E}">
        <p15:presenceInfo xmlns:p15="http://schemas.microsoft.com/office/powerpoint/2012/main" userId="S-1-5-21-321215033-2666519226-1312412968-37689" providerId="AD"/>
      </p:ext>
    </p:extLst>
  </p:cmAuthor>
  <p:cmAuthor id="5" name="Silvia Marie Krautzik (skrautzi)" initials="SMK(" lastIdx="7" clrIdx="4">
    <p:extLst>
      <p:ext uri="{19B8F6BF-5375-455C-9EA6-DF929625EA0E}">
        <p15:presenceInfo xmlns:p15="http://schemas.microsoft.com/office/powerpoint/2012/main" userId="Silvia Marie Krautzik (skrautz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5E14"/>
    <a:srgbClr val="ED7D31"/>
    <a:srgbClr val="005F7F"/>
    <a:srgbClr val="5B9BD5"/>
    <a:srgbClr val="C2D9E0"/>
    <a:srgbClr val="E8F0F3"/>
    <a:srgbClr val="CDCDCD"/>
    <a:srgbClr val="A3A4A4"/>
    <a:srgbClr val="FFC100"/>
    <a:srgbClr val="38A6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89660" autoAdjust="0"/>
  </p:normalViewPr>
  <p:slideViewPr>
    <p:cSldViewPr snapToGrid="0" snapToObjects="1">
      <p:cViewPr varScale="1">
        <p:scale>
          <a:sx n="41" d="100"/>
          <a:sy n="41" d="100"/>
        </p:scale>
        <p:origin x="1308" y="44"/>
      </p:cViewPr>
      <p:guideLst/>
    </p:cSldViewPr>
  </p:slideViewPr>
  <p:outlineViewPr>
    <p:cViewPr>
      <p:scale>
        <a:sx n="33" d="100"/>
        <a:sy n="33" d="100"/>
      </p:scale>
      <p:origin x="0" y="-6056"/>
    </p:cViewPr>
  </p:outlineViewPr>
  <p:notesTextViewPr>
    <p:cViewPr>
      <p:scale>
        <a:sx n="125" d="100"/>
        <a:sy n="125" d="100"/>
      </p:scale>
      <p:origin x="0" y="0"/>
    </p:cViewPr>
  </p:notesTextViewPr>
  <p:sorterViewPr>
    <p:cViewPr>
      <p:scale>
        <a:sx n="1" d="1"/>
        <a:sy n="1" d="1"/>
      </p:scale>
      <p:origin x="0" y="-7408"/>
    </p:cViewPr>
  </p:sorterViewPr>
  <p:notesViewPr>
    <p:cSldViewPr snapToGrid="0" snapToObjects="1">
      <p:cViewPr varScale="1">
        <p:scale>
          <a:sx n="47" d="100"/>
          <a:sy n="47" d="100"/>
        </p:scale>
        <p:origin x="2648" y="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AF31364-EF54-8B4C-991D-700212A5AC0E}"/>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r>
              <a:rPr lang="de-DE"/>
              <a:t>Learning Unit 07 | Nexus sound solutions – for the clean supply of water, energy and food</a:t>
            </a:r>
          </a:p>
        </p:txBody>
      </p:sp>
      <p:sp>
        <p:nvSpPr>
          <p:cNvPr id="3" name="Datumsplatzhalter 2">
            <a:extLst>
              <a:ext uri="{FF2B5EF4-FFF2-40B4-BE49-F238E27FC236}">
                <a16:creationId xmlns:a16="http://schemas.microsoft.com/office/drawing/2014/main" id="{156C152A-B134-4542-A1E6-676378425420}"/>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8E24F933-43C4-9F44-80F0-82A959CD75A6}" type="datetimeFigureOut">
              <a:rPr lang="de-DE" smtClean="0"/>
              <a:t>08.02.2022</a:t>
            </a:fld>
            <a:endParaRPr lang="de-DE"/>
          </a:p>
        </p:txBody>
      </p:sp>
      <p:sp>
        <p:nvSpPr>
          <p:cNvPr id="4" name="Fußzeilenplatzhalter 3">
            <a:extLst>
              <a:ext uri="{FF2B5EF4-FFF2-40B4-BE49-F238E27FC236}">
                <a16:creationId xmlns:a16="http://schemas.microsoft.com/office/drawing/2014/main" id="{1070E461-D058-F942-B28C-66051638EA73}"/>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de-DE"/>
          </a:p>
        </p:txBody>
      </p:sp>
      <p:sp>
        <p:nvSpPr>
          <p:cNvPr id="5" name="Foliennummernplatzhalter 4">
            <a:extLst>
              <a:ext uri="{FF2B5EF4-FFF2-40B4-BE49-F238E27FC236}">
                <a16:creationId xmlns:a16="http://schemas.microsoft.com/office/drawing/2014/main" id="{3300ED66-80FF-4A45-8E83-77E20DDD08D8}"/>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941A193B-E9BD-F94C-961A-79635416EBA2}" type="slidenum">
              <a:rPr lang="de-DE" smtClean="0"/>
              <a:t>‹#›</a:t>
            </a:fld>
            <a:endParaRPr lang="de-DE"/>
          </a:p>
        </p:txBody>
      </p:sp>
    </p:spTree>
    <p:extLst>
      <p:ext uri="{BB962C8B-B14F-4D97-AF65-F5344CB8AC3E}">
        <p14:creationId xmlns:p14="http://schemas.microsoft.com/office/powerpoint/2010/main" val="2239407899"/>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xfrm>
            <a:off x="393700" y="87313"/>
            <a:ext cx="6535738" cy="4902200"/>
          </a:xfrm>
          <a:prstGeom prst="rect">
            <a:avLst/>
          </a:prstGeom>
        </p:spPr>
        <p:txBody>
          <a:bodyPr lIns="96661" tIns="48331" rIns="96661" bIns="48331"/>
          <a:lstStyle/>
          <a:p>
            <a:r>
              <a:rPr lang="de-DE" dirty="0"/>
              <a:t>x</a:t>
            </a:r>
            <a:endParaRPr dirty="0"/>
          </a:p>
        </p:txBody>
      </p:sp>
      <p:sp>
        <p:nvSpPr>
          <p:cNvPr id="47" name="Shape 47"/>
          <p:cNvSpPr>
            <a:spLocks noGrp="1"/>
          </p:cNvSpPr>
          <p:nvPr>
            <p:ph type="body" sz="quarter" idx="1"/>
          </p:nvPr>
        </p:nvSpPr>
        <p:spPr>
          <a:xfrm>
            <a:off x="341376" y="5165454"/>
            <a:ext cx="6640102" cy="4065534"/>
          </a:xfrm>
          <a:prstGeom prst="rect">
            <a:avLst/>
          </a:prstGeom>
        </p:spPr>
        <p:txBody>
          <a:bodyPr lIns="0" tIns="0" rIns="0" bIns="0"/>
          <a:lstStyle/>
          <a:p>
            <a:endParaRPr lang="de-DE" dirty="0"/>
          </a:p>
        </p:txBody>
      </p:sp>
      <p:sp>
        <p:nvSpPr>
          <p:cNvPr id="6" name="Kopfzeilenplatzhalter 5">
            <a:extLst>
              <a:ext uri="{FF2B5EF4-FFF2-40B4-BE49-F238E27FC236}">
                <a16:creationId xmlns:a16="http://schemas.microsoft.com/office/drawing/2014/main" id="{E7496D35-8696-2245-AABF-2F939C5F5DD2}"/>
              </a:ext>
            </a:extLst>
          </p:cNvPr>
          <p:cNvSpPr>
            <a:spLocks noGrp="1"/>
          </p:cNvSpPr>
          <p:nvPr>
            <p:ph type="hdr" sz="quarter"/>
          </p:nvPr>
        </p:nvSpPr>
        <p:spPr>
          <a:xfrm>
            <a:off x="348444" y="9395672"/>
            <a:ext cx="6794153" cy="480063"/>
          </a:xfrm>
          <a:prstGeom prst="rect">
            <a:avLst/>
          </a:prstGeom>
        </p:spPr>
        <p:txBody>
          <a:bodyPr vert="horz" lIns="0" tIns="48331" rIns="95139" bIns="48331" rtlCol="0"/>
          <a:lstStyle>
            <a:lvl1pPr algn="l">
              <a:defRPr lang="de-DE" sz="800" b="0" i="0" baseline="0" smtClean="0">
                <a:solidFill>
                  <a:schemeClr val="tx1">
                    <a:lumMod val="50000"/>
                    <a:lumOff val="50000"/>
                  </a:schemeClr>
                </a:solidFill>
                <a:effectLst/>
                <a:latin typeface="Arial" panose="020B0604020202020204" pitchFamily="34" charset="0"/>
                <a:cs typeface="Arial" panose="020B0604020202020204" pitchFamily="34" charset="0"/>
              </a:defRPr>
            </a:lvl1pPr>
          </a:lstStyle>
          <a:p>
            <a:r>
              <a:rPr lang="de-DE"/>
              <a:t>Learning Unit 07 | Nexus sound solutions – for the clean supply of water, energy and food</a:t>
            </a:r>
            <a:endParaRPr lang="de-DE" dirty="0"/>
          </a:p>
        </p:txBody>
      </p:sp>
      <p:pic>
        <p:nvPicPr>
          <p:cNvPr id="11" name="Bild" descr="Bild">
            <a:extLst>
              <a:ext uri="{FF2B5EF4-FFF2-40B4-BE49-F238E27FC236}">
                <a16:creationId xmlns:a16="http://schemas.microsoft.com/office/drawing/2014/main" id="{BEE30CF6-4429-4744-ABBF-E1C740D2277D}"/>
              </a:ext>
            </a:extLst>
          </p:cNvPr>
          <p:cNvPicPr>
            <a:picLocks noChangeAspect="1"/>
          </p:cNvPicPr>
          <p:nvPr/>
        </p:nvPicPr>
        <p:blipFill>
          <a:blip r:embed="rId2"/>
          <a:stretch>
            <a:fillRect/>
          </a:stretch>
        </p:blipFill>
        <p:spPr>
          <a:xfrm>
            <a:off x="341376" y="0"/>
            <a:ext cx="6640102" cy="86994"/>
          </a:xfrm>
          <a:prstGeom prst="rect">
            <a:avLst/>
          </a:prstGeom>
          <a:ln w="12700">
            <a:miter lim="400000"/>
          </a:ln>
        </p:spPr>
      </p:pic>
      <p:cxnSp>
        <p:nvCxnSpPr>
          <p:cNvPr id="5" name="Gerade Verbindung 4">
            <a:extLst>
              <a:ext uri="{FF2B5EF4-FFF2-40B4-BE49-F238E27FC236}">
                <a16:creationId xmlns:a16="http://schemas.microsoft.com/office/drawing/2014/main" id="{5368996C-3123-0543-ADDF-6C39AF9BD5A9}"/>
              </a:ext>
            </a:extLst>
          </p:cNvPr>
          <p:cNvCxnSpPr/>
          <p:nvPr/>
        </p:nvCxnSpPr>
        <p:spPr>
          <a:xfrm>
            <a:off x="341376" y="9348628"/>
            <a:ext cx="6632448" cy="0"/>
          </a:xfrm>
          <a:prstGeom prst="line">
            <a:avLst/>
          </a:prstGeom>
          <a:noFill/>
          <a:ln w="6350" cap="flat">
            <a:solidFill>
              <a:schemeClr val="tx1">
                <a:lumMod val="50000"/>
                <a:lumOff val="50000"/>
              </a:schemeClr>
            </a:solidFill>
            <a:prstDash val="solid"/>
            <a:miter lim="400000"/>
          </a:ln>
          <a:effectLst/>
          <a:sp3d/>
        </p:spPr>
        <p:style>
          <a:lnRef idx="0">
            <a:scrgbClr r="0" g="0" b="0"/>
          </a:lnRef>
          <a:fillRef idx="0">
            <a:scrgbClr r="0" g="0" b="0"/>
          </a:fillRef>
          <a:effectRef idx="0">
            <a:scrgbClr r="0" g="0" b="0"/>
          </a:effectRef>
          <a:fontRef idx="none"/>
        </p:style>
      </p:cxnSp>
    </p:spTree>
  </p:cSld>
  <p:clrMap bg1="lt1" tx1="dk1" bg2="lt2" tx2="dk2" accent1="accent1" accent2="accent2" accent3="accent3" accent4="accent4" accent5="accent5" accent6="accent6" hlink="hlink" folHlink="folHlink"/>
  <p:hf sldNum="0" ftr="0" dt="0"/>
  <p:notesStyle>
    <a:lvl1pPr defTabSz="457120" latinLnBrk="0">
      <a:lnSpc>
        <a:spcPct val="117000"/>
      </a:lnSpc>
      <a:spcAft>
        <a:spcPts val="800"/>
      </a:spcAft>
      <a:buFontTx/>
      <a:buNone/>
      <a:defRPr sz="900" baseline="0">
        <a:latin typeface="Arial" panose="020B0604020202020204" pitchFamily="34" charset="0"/>
        <a:ea typeface="Helvetica Neue"/>
        <a:cs typeface="Arial" panose="020B0604020202020204" pitchFamily="34" charset="0"/>
        <a:sym typeface="Helvetica Neue"/>
      </a:defRPr>
    </a:lvl1pPr>
    <a:lvl2pPr indent="228559" defTabSz="457120" latinLnBrk="0">
      <a:lnSpc>
        <a:spcPct val="117999"/>
      </a:lnSpc>
      <a:defRPr sz="2201">
        <a:latin typeface="Helvetica Neue"/>
        <a:ea typeface="Helvetica Neue"/>
        <a:cs typeface="Helvetica Neue"/>
        <a:sym typeface="Helvetica Neue"/>
      </a:defRPr>
    </a:lvl2pPr>
    <a:lvl3pPr indent="457120" defTabSz="457120" latinLnBrk="0">
      <a:lnSpc>
        <a:spcPct val="117999"/>
      </a:lnSpc>
      <a:defRPr sz="2201">
        <a:latin typeface="Helvetica Neue"/>
        <a:ea typeface="Helvetica Neue"/>
        <a:cs typeface="Helvetica Neue"/>
        <a:sym typeface="Helvetica Neue"/>
      </a:defRPr>
    </a:lvl3pPr>
    <a:lvl4pPr indent="685679" defTabSz="457120" latinLnBrk="0">
      <a:lnSpc>
        <a:spcPct val="117999"/>
      </a:lnSpc>
      <a:defRPr sz="2201">
        <a:latin typeface="Helvetica Neue"/>
        <a:ea typeface="Helvetica Neue"/>
        <a:cs typeface="Helvetica Neue"/>
        <a:sym typeface="Helvetica Neue"/>
      </a:defRPr>
    </a:lvl4pPr>
    <a:lvl5pPr indent="914238" defTabSz="457120" latinLnBrk="0">
      <a:lnSpc>
        <a:spcPct val="117999"/>
      </a:lnSpc>
      <a:defRPr sz="2201">
        <a:latin typeface="Helvetica Neue"/>
        <a:ea typeface="Helvetica Neue"/>
        <a:cs typeface="Helvetica Neue"/>
        <a:sym typeface="Helvetica Neue"/>
      </a:defRPr>
    </a:lvl5pPr>
    <a:lvl6pPr indent="1142799" defTabSz="457120" latinLnBrk="0">
      <a:lnSpc>
        <a:spcPct val="117999"/>
      </a:lnSpc>
      <a:defRPr sz="2201">
        <a:latin typeface="Helvetica Neue"/>
        <a:ea typeface="Helvetica Neue"/>
        <a:cs typeface="Helvetica Neue"/>
        <a:sym typeface="Helvetica Neue"/>
      </a:defRPr>
    </a:lvl6pPr>
    <a:lvl7pPr indent="1371359" defTabSz="457120" latinLnBrk="0">
      <a:lnSpc>
        <a:spcPct val="117999"/>
      </a:lnSpc>
      <a:defRPr sz="2201">
        <a:latin typeface="Helvetica Neue"/>
        <a:ea typeface="Helvetica Neue"/>
        <a:cs typeface="Helvetica Neue"/>
        <a:sym typeface="Helvetica Neue"/>
      </a:defRPr>
    </a:lvl7pPr>
    <a:lvl8pPr indent="1599917" defTabSz="457120" latinLnBrk="0">
      <a:lnSpc>
        <a:spcPct val="117999"/>
      </a:lnSpc>
      <a:defRPr sz="2201">
        <a:latin typeface="Helvetica Neue"/>
        <a:ea typeface="Helvetica Neue"/>
        <a:cs typeface="Helvetica Neue"/>
        <a:sym typeface="Helvetica Neue"/>
      </a:defRPr>
    </a:lvl8pPr>
    <a:lvl9pPr indent="1828477" defTabSz="457120" latinLnBrk="0">
      <a:lnSpc>
        <a:spcPct val="117999"/>
      </a:lnSpc>
      <a:defRPr sz="2201">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16/j.rser.2015.10.016" TargetMode="External"/><Relationship Id="rId7" Type="http://schemas.openxmlformats.org/officeDocument/2006/relationships/hyperlink" Target="https://doi.org/10.1016/B978-0-444-63965-3.50398-6"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doi.org/10.1016/j.biortech.2019.122673" TargetMode="External"/><Relationship Id="rId5" Type="http://schemas.openxmlformats.org/officeDocument/2006/relationships/hyperlink" Target="https://doi.org/10.1016/j.wen.2018.04.002" TargetMode="External"/><Relationship Id="rId4" Type="http://schemas.openxmlformats.org/officeDocument/2006/relationships/hyperlink" Target="https://doi.org/10.1016/j.jenvman.2019.109268"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i.org/10.1080/21513732.2015.100625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dx.doi.org/10.1007/s10040-017-1554-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dx.doi.org/10.1007/s10040-017-1554-8"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i.org/10.1007/s40899-017-0212-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Kopfzeilenplatzhalter 3"/>
          <p:cNvSpPr>
            <a:spLocks noGrp="1"/>
          </p:cNvSpPr>
          <p:nvPr>
            <p:ph type="hdr" sz="quarter"/>
          </p:nvPr>
        </p:nvSpPr>
        <p:spPr/>
        <p:txBody>
          <a:bodyPr/>
          <a:lstStyle/>
          <a:p>
            <a:r>
              <a:rPr lang="de-DE"/>
              <a:t>Learning Unit 07 | Nexus sound solutions – for the clean supply of water, energy and food</a:t>
            </a:r>
            <a:endParaRPr lang="de-DE" dirty="0"/>
          </a:p>
        </p:txBody>
      </p:sp>
      <p:sp>
        <p:nvSpPr>
          <p:cNvPr id="3" name="Notizenplatzhalter 2"/>
          <p:cNvSpPr>
            <a:spLocks noGrp="1"/>
          </p:cNvSpPr>
          <p:nvPr>
            <p:ph type="body" idx="1"/>
          </p:nvPr>
        </p:nvSpPr>
        <p:spPr>
          <a:xfrm>
            <a:off x="341376" y="5165454"/>
            <a:ext cx="6640102" cy="4087875"/>
          </a:xfrm>
        </p:spPr>
        <p:txBody>
          <a:bodyPr/>
          <a:lstStyle/>
          <a:p>
            <a:pPr algn="l">
              <a:spcAft>
                <a:spcPts val="634"/>
              </a:spcAft>
            </a:pPr>
            <a:r>
              <a:rPr lang="en-US" sz="1100" dirty="0"/>
              <a:t>The smart combination of single-sector technologies allows to tap the synergies within the water energy and food nexus. Nexus smart solutions include </a:t>
            </a:r>
            <a:r>
              <a:rPr lang="en-US" sz="1100" dirty="0" err="1"/>
              <a:t>agrivoltaics</a:t>
            </a:r>
            <a:r>
              <a:rPr lang="en-US" sz="1100" dirty="0"/>
              <a:t>, water and electricity cogeneration systems, solar-powered irrigation systems (see examples), saline water greenhouses (Al-Ismaili and Jayasuriya, 2016), water efficient cooling towers (Pan et al. 2018),  recycling of solid waste and wastewater for energy supply (Wang et al., 2017) and fertilization (González-Sierra et al., 2019), and phosphorous and nitrogen recovery (</a:t>
            </a:r>
            <a:r>
              <a:rPr lang="en-US" sz="1100" dirty="0" err="1"/>
              <a:t>Chrispim</a:t>
            </a:r>
            <a:r>
              <a:rPr lang="en-US" sz="1100" dirty="0"/>
              <a:t> et al. 2019, Robles et al. 2020).</a:t>
            </a:r>
          </a:p>
          <a:p>
            <a:pPr algn="just">
              <a:spcAft>
                <a:spcPts val="0"/>
              </a:spcAft>
            </a:pPr>
            <a:r>
              <a:rPr lang="en-US" sz="1100" b="1" dirty="0">
                <a:ea typeface="Calibri" panose="020F0502020204030204" pitchFamily="34" charset="0"/>
              </a:rPr>
              <a:t>Water-Energy-Food Nexus Sound Solutions (WEF-NSS)</a:t>
            </a:r>
            <a:endParaRPr lang="en-US" sz="1100" dirty="0">
              <a:ea typeface="Calibri" panose="020F0502020204030204" pitchFamily="34" charset="0"/>
            </a:endParaRPr>
          </a:p>
          <a:p>
            <a:pPr algn="just">
              <a:spcAft>
                <a:spcPts val="846"/>
              </a:spcAft>
            </a:pPr>
            <a:r>
              <a:rPr lang="en-US" sz="1100" dirty="0">
                <a:ea typeface="Calibri" panose="020F0502020204030204" pitchFamily="34" charset="0"/>
              </a:rPr>
              <a:t>All kind of solutions which address WEF nexus challenge and increase resource use efficiency across sectors by tapping synergies and/or minimizing trade-offs. WEF NSS include technology-based systems, nature-based systems, hybrid systems. The systems can encompass multiple sectors or act only in a single sector while indirectly affecting other sectors (e.g., smart irrigation system). Further, WEF NSS comprise policies, cross-sector coordination instruments, and integrated resource management strategies. The cross-sector efficiency gains can occur at all points of the system processes (source, transformation/conversion, storage, end-use) or can also be induced through the solution (policy, the establishment of cross-sector coordination, integrated resource management).</a:t>
            </a:r>
          </a:p>
          <a:p>
            <a:pPr algn="just">
              <a:spcAft>
                <a:spcPts val="0"/>
              </a:spcAft>
            </a:pPr>
            <a:r>
              <a:rPr lang="en-US" sz="1100" b="1" dirty="0"/>
              <a:t>WEF </a:t>
            </a:r>
            <a:r>
              <a:rPr lang="en-US" sz="1100" b="1" dirty="0" err="1"/>
              <a:t>Polyservice</a:t>
            </a:r>
            <a:r>
              <a:rPr lang="en-US" sz="1100" b="1" dirty="0"/>
              <a:t> Systems</a:t>
            </a:r>
          </a:p>
          <a:p>
            <a:pPr algn="just">
              <a:spcAft>
                <a:spcPts val="846"/>
              </a:spcAft>
            </a:pPr>
            <a:r>
              <a:rPr lang="en-US" sz="1100" dirty="0">
                <a:ea typeface="Calibri" panose="020F0502020204030204" pitchFamily="34" charset="0"/>
              </a:rPr>
              <a:t>WEF </a:t>
            </a:r>
            <a:r>
              <a:rPr lang="en-US" sz="1100" dirty="0" err="1">
                <a:ea typeface="Calibri" panose="020F0502020204030204" pitchFamily="34" charset="0"/>
              </a:rPr>
              <a:t>polyservice</a:t>
            </a:r>
            <a:r>
              <a:rPr lang="en-US" sz="1100" dirty="0">
                <a:ea typeface="Calibri" panose="020F0502020204030204" pitchFamily="34" charset="0"/>
              </a:rPr>
              <a:t> system refers to cross-sector technology-, nature-based, and hybrid systems addressing WEF nexus challenges. They interlink at least two sectors and tap direct and indirect synergistic effects across sectors.</a:t>
            </a:r>
          </a:p>
          <a:p>
            <a:pPr algn="just">
              <a:spcAft>
                <a:spcPts val="0"/>
              </a:spcAft>
            </a:pPr>
            <a:r>
              <a:rPr lang="en-US" sz="1100" b="1" dirty="0"/>
              <a:t>WEF </a:t>
            </a:r>
            <a:r>
              <a:rPr lang="en-US" sz="1100" b="1" dirty="0" err="1"/>
              <a:t>Polygeneration</a:t>
            </a:r>
            <a:r>
              <a:rPr lang="en-US" sz="1100" b="1" dirty="0"/>
              <a:t>/</a:t>
            </a:r>
            <a:r>
              <a:rPr lang="en-US" sz="1100" b="1" dirty="0" err="1"/>
              <a:t>Polyproduction</a:t>
            </a:r>
            <a:r>
              <a:rPr lang="en-US" sz="1100" b="1" dirty="0"/>
              <a:t> Systems</a:t>
            </a:r>
          </a:p>
          <a:p>
            <a:pPr algn="just">
              <a:spcAft>
                <a:spcPts val="846"/>
              </a:spcAft>
            </a:pPr>
            <a:r>
              <a:rPr lang="en-US" sz="1100" dirty="0">
                <a:ea typeface="Calibri" panose="020F0502020204030204" pitchFamily="34" charset="0"/>
              </a:rPr>
              <a:t>The term is inspired by the energy sector (e.g., heat and power cogeneration) and expresses the system's variety of provided end-uses. The term "</a:t>
            </a:r>
            <a:r>
              <a:rPr lang="en-US" sz="1100" dirty="0" err="1">
                <a:ea typeface="Calibri" panose="020F0502020204030204" pitchFamily="34" charset="0"/>
              </a:rPr>
              <a:t>polygeneration</a:t>
            </a:r>
            <a:r>
              <a:rPr lang="en-US" sz="1100" dirty="0">
                <a:ea typeface="Calibri" panose="020F0502020204030204" pitchFamily="34" charset="0"/>
              </a:rPr>
              <a:t>" indicates that the system produces at least two commodities for end-use in different sectors (e.g., </a:t>
            </a:r>
            <a:r>
              <a:rPr lang="en-US" sz="1100" dirty="0" err="1">
                <a:ea typeface="Calibri" panose="020F0502020204030204" pitchFamily="34" charset="0"/>
              </a:rPr>
              <a:t>Agrophotovoltaics</a:t>
            </a:r>
            <a:r>
              <a:rPr lang="en-US" sz="1100" dirty="0">
                <a:ea typeface="Calibri" panose="020F0502020204030204" pitchFamily="34" charset="0"/>
              </a:rPr>
              <a:t>: Electricity and Crops).</a:t>
            </a:r>
          </a:p>
          <a:p>
            <a:pPr algn="l">
              <a:spcAft>
                <a:spcPts val="634"/>
              </a:spcAft>
            </a:pPr>
            <a:r>
              <a:rPr lang="de-DE" sz="800" dirty="0"/>
              <a:t>––––––––––––––––</a:t>
            </a:r>
          </a:p>
          <a:p>
            <a:r>
              <a:rPr lang="de-DE" sz="800" b="1" dirty="0"/>
              <a:t>References</a:t>
            </a:r>
          </a:p>
          <a:p>
            <a:pPr marL="196919" indent="-196919">
              <a:lnSpc>
                <a:spcPct val="107000"/>
              </a:lnSpc>
              <a:spcAft>
                <a:spcPts val="634"/>
              </a:spcAft>
              <a:tabLst>
                <a:tab pos="196919" algn="l"/>
              </a:tabLst>
            </a:pPr>
            <a:r>
              <a:rPr lang="en-US" sz="800" i="1" dirty="0"/>
              <a:t>Al-Ismaili, A. M., &amp; Jayasuriya, H. (2016). Seawater greenhouse in Oman: A sustainable technique for freshwater conservation and production. Renewable and Sustainable Energy Reviews, 54, 653–664. </a:t>
            </a:r>
            <a:r>
              <a:rPr lang="en-US" sz="800" i="1" dirty="0">
                <a:hlinkClick r:id="rId3">
                  <a:extLst>
                    <a:ext uri="{A12FA001-AC4F-418D-AE19-62706E023703}">
                      <ahyp:hlinkClr xmlns:ahyp="http://schemas.microsoft.com/office/drawing/2018/hyperlinkcolor" xmlns="" val="tx"/>
                    </a:ext>
                  </a:extLst>
                </a:hlinkClick>
              </a:rPr>
              <a:t>https://doi.org/10.1016/j.rser.2015.10.016</a:t>
            </a:r>
            <a:endParaRPr lang="en-US" sz="800" i="1" dirty="0"/>
          </a:p>
          <a:p>
            <a:pPr marL="196919" indent="-196919">
              <a:lnSpc>
                <a:spcPct val="107000"/>
              </a:lnSpc>
              <a:spcAft>
                <a:spcPts val="634"/>
              </a:spcAft>
              <a:tabLst>
                <a:tab pos="196919" algn="l"/>
              </a:tabLst>
            </a:pPr>
            <a:r>
              <a:rPr lang="en-US" sz="800" i="1" dirty="0" err="1"/>
              <a:t>Chrispim</a:t>
            </a:r>
            <a:r>
              <a:rPr lang="en-US" sz="800" i="1" dirty="0"/>
              <a:t>, M. C., Scholz, M., &amp; Nolasco, M. A. (2019). Phosphorus recovery from municipal wastewater treatment: Critical review of challenges and opportunities for developing countries. Journal of Environmental Management, 248, 109268. </a:t>
            </a:r>
            <a:r>
              <a:rPr lang="en-US" sz="800" i="1" dirty="0">
                <a:hlinkClick r:id="rId4">
                  <a:extLst>
                    <a:ext uri="{A12FA001-AC4F-418D-AE19-62706E023703}">
                      <ahyp:hlinkClr xmlns:ahyp="http://schemas.microsoft.com/office/drawing/2018/hyperlinkcolor" xmlns="" val="tx"/>
                    </a:ext>
                  </a:extLst>
                </a:hlinkClick>
              </a:rPr>
              <a:t>https://doi.org/10.1016/j.jenvman.2019.109268</a:t>
            </a:r>
            <a:endParaRPr lang="en-US" sz="800" i="1" dirty="0"/>
          </a:p>
          <a:p>
            <a:pPr marL="196919" indent="-196919">
              <a:lnSpc>
                <a:spcPct val="107000"/>
              </a:lnSpc>
              <a:spcAft>
                <a:spcPts val="634"/>
              </a:spcAft>
              <a:tabLst>
                <a:tab pos="196919" algn="l"/>
              </a:tabLst>
            </a:pPr>
            <a:r>
              <a:rPr lang="en-US" sz="800" i="1" dirty="0"/>
              <a:t>González-Sierra, R. P., </a:t>
            </a:r>
            <a:r>
              <a:rPr lang="en-US" sz="800" i="1" dirty="0" err="1"/>
              <a:t>Arrizmediarrieta</a:t>
            </a:r>
            <a:r>
              <a:rPr lang="en-US" sz="800" i="1" dirty="0"/>
              <a:t>, J. S., Sánchez, B. P., </a:t>
            </a:r>
            <a:r>
              <a:rPr lang="en-US" sz="800" i="1" dirty="0" err="1"/>
              <a:t>Iriate</a:t>
            </a:r>
            <a:r>
              <a:rPr lang="en-US" sz="800" i="1" dirty="0"/>
              <a:t>, I. I., &amp; Duarte, G. N. (2019). Community Composting: A Practical Guide for Local Management of </a:t>
            </a:r>
            <a:r>
              <a:rPr lang="en-US" sz="800" i="1" dirty="0" err="1"/>
              <a:t>BIowaste</a:t>
            </a:r>
            <a:r>
              <a:rPr lang="en-US" sz="800" i="1" dirty="0"/>
              <a:t>.</a:t>
            </a:r>
          </a:p>
          <a:p>
            <a:pPr marL="196919" indent="-196919">
              <a:lnSpc>
                <a:spcPct val="107000"/>
              </a:lnSpc>
              <a:spcAft>
                <a:spcPts val="634"/>
              </a:spcAft>
              <a:tabLst>
                <a:tab pos="196919" algn="l"/>
              </a:tabLst>
            </a:pPr>
            <a:r>
              <a:rPr lang="en-US" sz="800" i="1" dirty="0"/>
              <a:t>Pan, S.‑Y., Snyder, S. W., Packman, A. I., Lin, Y. J., &amp; Chiang, P.‑C. (2018). Cooling water use in thermoelectric power generation and its associated challenges for addressing water-energy nexus. Water-Energy Nexus, 1(1), 26–41. </a:t>
            </a:r>
            <a:r>
              <a:rPr lang="en-US" sz="800" i="1" dirty="0">
                <a:hlinkClick r:id="rId5">
                  <a:extLst>
                    <a:ext uri="{A12FA001-AC4F-418D-AE19-62706E023703}">
                      <ahyp:hlinkClr xmlns:ahyp="http://schemas.microsoft.com/office/drawing/2018/hyperlinkcolor" xmlns="" val="tx"/>
                    </a:ext>
                  </a:extLst>
                </a:hlinkClick>
              </a:rPr>
              <a:t>https://doi.org/10.1016/j.wen.2018.04.002</a:t>
            </a:r>
            <a:endParaRPr lang="en-US" sz="800" i="1" dirty="0"/>
          </a:p>
          <a:p>
            <a:pPr marL="196919" indent="-196919">
              <a:lnSpc>
                <a:spcPct val="107000"/>
              </a:lnSpc>
              <a:spcAft>
                <a:spcPts val="634"/>
              </a:spcAft>
              <a:tabLst>
                <a:tab pos="196919" algn="l"/>
              </a:tabLst>
            </a:pPr>
            <a:r>
              <a:rPr lang="en-US" sz="800" i="1" dirty="0"/>
              <a:t>Robles, </a:t>
            </a:r>
            <a:r>
              <a:rPr lang="en-US" sz="800" i="1" dirty="0" err="1"/>
              <a:t>Á</a:t>
            </a:r>
            <a:r>
              <a:rPr lang="en-US" sz="800" i="1" dirty="0"/>
              <a:t>., </a:t>
            </a:r>
            <a:r>
              <a:rPr lang="en-US" sz="800" i="1" dirty="0" err="1"/>
              <a:t>Aguado</a:t>
            </a:r>
            <a:r>
              <a:rPr lang="en-US" sz="800" i="1" dirty="0"/>
              <a:t>, D., Barat, R., </a:t>
            </a:r>
            <a:r>
              <a:rPr lang="en-US" sz="800" i="1" dirty="0" err="1"/>
              <a:t>Borrás</a:t>
            </a:r>
            <a:r>
              <a:rPr lang="en-US" sz="800" i="1" dirty="0"/>
              <a:t>, L., Bouzas, A., </a:t>
            </a:r>
            <a:r>
              <a:rPr lang="en-US" sz="800" i="1" dirty="0" err="1"/>
              <a:t>Giménez</a:t>
            </a:r>
            <a:r>
              <a:rPr lang="en-US" sz="800" i="1" dirty="0"/>
              <a:t>, J. B., . . . Seco, A. (2020). New frontiers from removal to recycling of nitrogen and phosphorus from wastewater in the Circular Economy. Bioresource Technology, 300, 122673. </a:t>
            </a:r>
            <a:r>
              <a:rPr lang="en-US" sz="800" i="1" dirty="0">
                <a:hlinkClick r:id="rId6">
                  <a:extLst>
                    <a:ext uri="{A12FA001-AC4F-418D-AE19-62706E023703}">
                      <ahyp:hlinkClr xmlns:ahyp="http://schemas.microsoft.com/office/drawing/2018/hyperlinkcolor" xmlns="" val="tx"/>
                    </a:ext>
                  </a:extLst>
                </a:hlinkClick>
              </a:rPr>
              <a:t>https://doi.org/10.1016/j.biortech.2019.122673</a:t>
            </a:r>
            <a:endParaRPr lang="en-US" sz="800" i="1" dirty="0"/>
          </a:p>
          <a:p>
            <a:pPr marL="196919" indent="-196919">
              <a:lnSpc>
                <a:spcPct val="107000"/>
              </a:lnSpc>
              <a:spcAft>
                <a:spcPts val="634"/>
              </a:spcAft>
              <a:tabLst>
                <a:tab pos="196919" algn="l"/>
              </a:tabLst>
            </a:pPr>
            <a:r>
              <a:rPr lang="en-US" sz="800" i="1" dirty="0"/>
              <a:t>Wang, X., Guo, M., van Dam, K. H., </a:t>
            </a:r>
            <a:r>
              <a:rPr lang="en-US" sz="800" i="1" dirty="0" err="1"/>
              <a:t>Koppelaar</a:t>
            </a:r>
            <a:r>
              <a:rPr lang="en-US" sz="800" i="1" dirty="0"/>
              <a:t>, R. H.E.M., </a:t>
            </a:r>
            <a:r>
              <a:rPr lang="en-US" sz="800" i="1" dirty="0" err="1"/>
              <a:t>Triantafyllidis</a:t>
            </a:r>
            <a:r>
              <a:rPr lang="en-US" sz="800" i="1" dirty="0"/>
              <a:t>, C., &amp; Shah, N. (2017). Waste-Energy-Water systems in sustainable city development using the </a:t>
            </a:r>
            <a:r>
              <a:rPr lang="en-US" sz="800" i="1" dirty="0" err="1"/>
              <a:t>resilience.io</a:t>
            </a:r>
            <a:r>
              <a:rPr lang="en-US" sz="800" i="1" dirty="0"/>
              <a:t> platform. In Computer Aided Chemical Engineering. 27th European Symposium on Computer Aided Process Engineering (Vol. 40, pp. 2377–2382). Elsevier. </a:t>
            </a:r>
            <a:r>
              <a:rPr lang="en-US" sz="800" i="1" dirty="0">
                <a:hlinkClick r:id="rId7">
                  <a:extLst>
                    <a:ext uri="{A12FA001-AC4F-418D-AE19-62706E023703}">
                      <ahyp:hlinkClr xmlns:ahyp="http://schemas.microsoft.com/office/drawing/2018/hyperlinkcolor" xmlns="" val="tx"/>
                    </a:ext>
                  </a:extLst>
                </a:hlinkClick>
              </a:rPr>
              <a:t>https://doi.org/10.1016/B978-0-444-63965-3.50398-6</a:t>
            </a:r>
            <a:endParaRPr lang="en-US" sz="1000" b="1" i="1" dirty="0">
              <a:ea typeface="Calibri" panose="020F0502020204030204" pitchFamily="34" charset="0"/>
            </a:endParaRPr>
          </a:p>
        </p:txBody>
      </p:sp>
      <p:sp>
        <p:nvSpPr>
          <p:cNvPr id="5" name="Folienbildplatzhalter 1">
            <a:extLst>
              <a:ext uri="{FF2B5EF4-FFF2-40B4-BE49-F238E27FC236}">
                <a16:creationId xmlns:a16="http://schemas.microsoft.com/office/drawing/2014/main" id="{486E2141-00C5-A94E-AAB1-F6AC05C11BBC}"/>
              </a:ext>
            </a:extLst>
          </p:cNvPr>
          <p:cNvSpPr>
            <a:spLocks noGrp="1" noRot="1" noChangeAspect="1"/>
          </p:cNvSpPr>
          <p:nvPr>
            <p:ph type="sldImg"/>
          </p:nvPr>
        </p:nvSpPr>
        <p:spPr>
          <a:xfrm>
            <a:off x="346075" y="84138"/>
            <a:ext cx="6635750" cy="497681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p>
    </p:spTree>
    <p:extLst>
      <p:ext uri="{BB962C8B-B14F-4D97-AF65-F5344CB8AC3E}">
        <p14:creationId xmlns:p14="http://schemas.microsoft.com/office/powerpoint/2010/main" val="377473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dirty="0" err="1" smtClean="0"/>
              <a:t>How</a:t>
            </a:r>
            <a:r>
              <a:rPr lang="de-DE" b="1" dirty="0" smtClean="0"/>
              <a:t> </a:t>
            </a:r>
            <a:r>
              <a:rPr lang="de-DE" b="1" dirty="0" err="1" smtClean="0"/>
              <a:t>can</a:t>
            </a:r>
            <a:r>
              <a:rPr lang="de-DE" b="1" dirty="0" smtClean="0"/>
              <a:t> </a:t>
            </a:r>
            <a:r>
              <a:rPr lang="de-DE" b="1" dirty="0" err="1" smtClean="0"/>
              <a:t>we</a:t>
            </a:r>
            <a:r>
              <a:rPr lang="de-DE" b="1" dirty="0" smtClean="0"/>
              <a:t> </a:t>
            </a:r>
            <a:r>
              <a:rPr lang="de-DE" b="1" dirty="0" err="1" smtClean="0"/>
              <a:t>assess</a:t>
            </a:r>
            <a:r>
              <a:rPr lang="de-DE" b="1" dirty="0" smtClean="0"/>
              <a:t> </a:t>
            </a:r>
            <a:r>
              <a:rPr lang="de-DE" b="1" dirty="0" err="1" smtClean="0"/>
              <a:t>costs</a:t>
            </a:r>
            <a:r>
              <a:rPr lang="de-DE" b="1" dirty="0" smtClean="0"/>
              <a:t> </a:t>
            </a:r>
            <a:r>
              <a:rPr lang="de-DE" b="1" dirty="0" err="1" smtClean="0"/>
              <a:t>of</a:t>
            </a:r>
            <a:r>
              <a:rPr lang="de-DE" b="1" dirty="0" smtClean="0"/>
              <a:t> MAR </a:t>
            </a:r>
            <a:r>
              <a:rPr lang="de-DE" b="1" dirty="0" err="1" smtClean="0"/>
              <a:t>schemes</a:t>
            </a:r>
            <a:r>
              <a:rPr lang="de-DE" b="1" dirty="0" smtClean="0"/>
              <a:t>?</a:t>
            </a:r>
          </a:p>
          <a:p>
            <a:r>
              <a:rPr lang="de-DE" dirty="0" smtClean="0"/>
              <a:t>The </a:t>
            </a:r>
            <a:r>
              <a:rPr lang="de-DE" dirty="0" err="1" smtClean="0"/>
              <a:t>cost</a:t>
            </a:r>
            <a:r>
              <a:rPr lang="de-DE" baseline="0" dirty="0" smtClean="0"/>
              <a:t> </a:t>
            </a:r>
            <a:r>
              <a:rPr lang="de-DE" baseline="0" dirty="0" err="1" smtClean="0"/>
              <a:t>assessment</a:t>
            </a:r>
            <a:r>
              <a:rPr lang="de-DE" baseline="0" dirty="0" smtClean="0"/>
              <a:t> </a:t>
            </a:r>
            <a:r>
              <a:rPr lang="de-DE" baseline="0" dirty="0" err="1" smtClean="0"/>
              <a:t>of</a:t>
            </a:r>
            <a:r>
              <a:rPr lang="de-DE" baseline="0" dirty="0" smtClean="0"/>
              <a:t> MAR </a:t>
            </a:r>
            <a:r>
              <a:rPr lang="de-DE" baseline="0" dirty="0" err="1" smtClean="0"/>
              <a:t>schemes</a:t>
            </a:r>
            <a:r>
              <a:rPr lang="de-DE" baseline="0" dirty="0" smtClean="0"/>
              <a:t> </a:t>
            </a:r>
            <a:r>
              <a:rPr lang="de-DE" baseline="0" dirty="0" err="1" smtClean="0"/>
              <a:t>is</a:t>
            </a:r>
            <a:r>
              <a:rPr lang="de-DE" baseline="0" dirty="0" smtClean="0"/>
              <a:t> a </a:t>
            </a:r>
            <a:r>
              <a:rPr lang="de-DE" baseline="0" dirty="0" err="1" smtClean="0"/>
              <a:t>tricky</a:t>
            </a:r>
            <a:r>
              <a:rPr lang="de-DE" baseline="0" dirty="0" smtClean="0"/>
              <a:t> </a:t>
            </a:r>
            <a:r>
              <a:rPr lang="de-DE" baseline="0" dirty="0" err="1" smtClean="0"/>
              <a:t>topic</a:t>
            </a:r>
            <a:r>
              <a:rPr lang="de-DE" baseline="0" dirty="0" smtClean="0"/>
              <a:t> </a:t>
            </a:r>
            <a:r>
              <a:rPr lang="de-DE" baseline="0" dirty="0" err="1" smtClean="0"/>
              <a:t>because</a:t>
            </a:r>
            <a:r>
              <a:rPr lang="de-DE" baseline="0" dirty="0" smtClean="0"/>
              <a:t> </a:t>
            </a:r>
            <a:r>
              <a:rPr lang="de-DE" baseline="0" dirty="0" err="1" smtClean="0"/>
              <a:t>the</a:t>
            </a:r>
            <a:r>
              <a:rPr lang="de-DE" baseline="0" dirty="0" smtClean="0"/>
              <a:t> </a:t>
            </a:r>
            <a:r>
              <a:rPr lang="de-DE" baseline="0" dirty="0" err="1" smtClean="0"/>
              <a:t>economic</a:t>
            </a:r>
            <a:r>
              <a:rPr lang="de-DE" baseline="0" dirty="0" smtClean="0"/>
              <a:t> </a:t>
            </a:r>
            <a:r>
              <a:rPr lang="de-DE" baseline="0" dirty="0" err="1" smtClean="0"/>
              <a:t>aspects</a:t>
            </a:r>
            <a:r>
              <a:rPr lang="de-DE" baseline="0" dirty="0" smtClean="0"/>
              <a:t> </a:t>
            </a:r>
            <a:r>
              <a:rPr lang="de-DE" baseline="0" dirty="0" err="1" smtClean="0"/>
              <a:t>of</a:t>
            </a:r>
            <a:r>
              <a:rPr lang="de-DE" baseline="0" dirty="0" smtClean="0"/>
              <a:t> MAR </a:t>
            </a:r>
            <a:r>
              <a:rPr lang="de-DE" baseline="0" dirty="0" err="1" smtClean="0"/>
              <a:t>schemes</a:t>
            </a:r>
            <a:r>
              <a:rPr lang="de-DE" baseline="0" dirty="0" smtClean="0"/>
              <a:t> still </a:t>
            </a:r>
            <a:r>
              <a:rPr lang="de-DE" baseline="0" dirty="0" err="1" smtClean="0"/>
              <a:t>remains</a:t>
            </a:r>
            <a:r>
              <a:rPr lang="de-DE" baseline="0" dirty="0" smtClean="0"/>
              <a:t> </a:t>
            </a:r>
            <a:r>
              <a:rPr lang="de-DE" baseline="0" dirty="0" err="1" smtClean="0"/>
              <a:t>understudied</a:t>
            </a:r>
            <a:r>
              <a:rPr lang="de-DE" baseline="0" dirty="0" smtClean="0"/>
              <a:t>. This </a:t>
            </a:r>
            <a:r>
              <a:rPr lang="de-DE" baseline="0" dirty="0" err="1" smtClean="0"/>
              <a:t>is</a:t>
            </a:r>
            <a:r>
              <a:rPr lang="de-DE" baseline="0" dirty="0" smtClean="0"/>
              <a:t> </a:t>
            </a:r>
            <a:r>
              <a:rPr lang="de-DE" baseline="0" dirty="0" err="1" smtClean="0"/>
              <a:t>because</a:t>
            </a:r>
            <a:r>
              <a:rPr lang="de-DE" baseline="0" dirty="0" smtClean="0"/>
              <a:t> </a:t>
            </a:r>
            <a:r>
              <a:rPr lang="de-DE" baseline="0" dirty="0" err="1" smtClean="0"/>
              <a:t>the</a:t>
            </a:r>
            <a:r>
              <a:rPr lang="de-DE" baseline="0" dirty="0" smtClean="0"/>
              <a:t> </a:t>
            </a:r>
            <a:r>
              <a:rPr lang="de-DE" baseline="0" dirty="0" err="1" smtClean="0"/>
              <a:t>costs</a:t>
            </a:r>
            <a:r>
              <a:rPr lang="de-DE" baseline="0" dirty="0" smtClean="0"/>
              <a:t> </a:t>
            </a:r>
            <a:r>
              <a:rPr lang="de-DE" baseline="0" dirty="0" err="1" smtClean="0"/>
              <a:t>are</a:t>
            </a:r>
            <a:r>
              <a:rPr lang="de-DE" baseline="0" dirty="0" smtClean="0"/>
              <a:t> </a:t>
            </a:r>
            <a:r>
              <a:rPr lang="de-DE" baseline="0" dirty="0" err="1" smtClean="0"/>
              <a:t>highly</a:t>
            </a:r>
            <a:r>
              <a:rPr lang="de-DE" baseline="0" dirty="0" smtClean="0"/>
              <a:t> site-</a:t>
            </a:r>
            <a:r>
              <a:rPr lang="de-DE" baseline="0" dirty="0" err="1" smtClean="0"/>
              <a:t>specific</a:t>
            </a:r>
            <a:r>
              <a:rPr lang="de-DE" baseline="0" dirty="0" smtClean="0"/>
              <a:t> </a:t>
            </a:r>
            <a:r>
              <a:rPr lang="de-DE" baseline="0" dirty="0" err="1" smtClean="0"/>
              <a:t>as</a:t>
            </a:r>
            <a:r>
              <a:rPr lang="de-DE" baseline="0" dirty="0" smtClean="0"/>
              <a:t> </a:t>
            </a:r>
            <a:r>
              <a:rPr lang="de-DE" baseline="0" dirty="0" err="1" smtClean="0"/>
              <a:t>hydrogeological</a:t>
            </a:r>
            <a:r>
              <a:rPr lang="de-DE" baseline="0" dirty="0" smtClean="0"/>
              <a:t> </a:t>
            </a:r>
            <a:r>
              <a:rPr lang="de-DE" baseline="0" dirty="0" err="1" smtClean="0"/>
              <a:t>conditions</a:t>
            </a:r>
            <a:r>
              <a:rPr lang="de-DE" baseline="0" dirty="0" smtClean="0"/>
              <a:t> </a:t>
            </a:r>
            <a:r>
              <a:rPr lang="de-DE" baseline="0" dirty="0" err="1" smtClean="0"/>
              <a:t>influence</a:t>
            </a:r>
            <a:r>
              <a:rPr lang="de-DE" baseline="0" dirty="0" smtClean="0"/>
              <a:t> </a:t>
            </a:r>
            <a:r>
              <a:rPr lang="de-DE" baseline="0" dirty="0" err="1" smtClean="0"/>
              <a:t>the</a:t>
            </a:r>
            <a:r>
              <a:rPr lang="de-DE" baseline="0" dirty="0" smtClean="0"/>
              <a:t> </a:t>
            </a:r>
            <a:r>
              <a:rPr lang="de-DE" baseline="0" dirty="0" err="1" smtClean="0"/>
              <a:t>costs</a:t>
            </a:r>
            <a:r>
              <a:rPr lang="de-DE" baseline="0" dirty="0" smtClean="0"/>
              <a:t> </a:t>
            </a:r>
            <a:r>
              <a:rPr lang="de-DE" baseline="0" dirty="0" err="1" smtClean="0"/>
              <a:t>significantly</a:t>
            </a:r>
            <a:r>
              <a:rPr lang="de-DE" baseline="0" dirty="0" smtClean="0"/>
              <a:t>. </a:t>
            </a:r>
            <a:r>
              <a:rPr lang="de-DE" baseline="0" dirty="0" err="1" smtClean="0"/>
              <a:t>Another</a:t>
            </a:r>
            <a:r>
              <a:rPr lang="de-DE" baseline="0" dirty="0" smtClean="0"/>
              <a:t> </a:t>
            </a:r>
            <a:r>
              <a:rPr lang="de-DE" baseline="0" dirty="0" err="1" smtClean="0"/>
              <a:t>challenge</a:t>
            </a:r>
            <a:r>
              <a:rPr lang="de-DE" baseline="0" dirty="0" smtClean="0"/>
              <a:t> </a:t>
            </a:r>
            <a:r>
              <a:rPr lang="de-DE" baseline="0" dirty="0" err="1" smtClean="0"/>
              <a:t>is</a:t>
            </a:r>
            <a:r>
              <a:rPr lang="de-DE" baseline="0" dirty="0" smtClean="0"/>
              <a:t> </a:t>
            </a:r>
            <a:r>
              <a:rPr lang="de-DE" baseline="0" dirty="0" err="1" smtClean="0"/>
              <a:t>to</a:t>
            </a:r>
            <a:r>
              <a:rPr lang="de-DE" baseline="0" dirty="0" smtClean="0"/>
              <a:t> </a:t>
            </a:r>
            <a:r>
              <a:rPr lang="de-DE" baseline="0" dirty="0" err="1" smtClean="0"/>
              <a:t>estimate</a:t>
            </a:r>
            <a:r>
              <a:rPr lang="de-DE" baseline="0" dirty="0" smtClean="0"/>
              <a:t> </a:t>
            </a:r>
            <a:r>
              <a:rPr lang="de-DE" baseline="0" dirty="0" err="1" smtClean="0"/>
              <a:t>the</a:t>
            </a:r>
            <a:r>
              <a:rPr lang="de-DE" baseline="0" dirty="0" smtClean="0"/>
              <a:t> </a:t>
            </a:r>
            <a:r>
              <a:rPr lang="de-DE" baseline="0" dirty="0" err="1" smtClean="0"/>
              <a:t>monetary</a:t>
            </a:r>
            <a:r>
              <a:rPr lang="de-DE" baseline="0" dirty="0" smtClean="0"/>
              <a:t> </a:t>
            </a:r>
            <a:r>
              <a:rPr lang="de-DE" baseline="0" dirty="0" err="1" smtClean="0"/>
              <a:t>value</a:t>
            </a:r>
            <a:r>
              <a:rPr lang="de-DE" baseline="0" dirty="0" smtClean="0"/>
              <a:t> </a:t>
            </a:r>
            <a:r>
              <a:rPr lang="de-DE" baseline="0" dirty="0" err="1" smtClean="0"/>
              <a:t>of</a:t>
            </a:r>
            <a:r>
              <a:rPr lang="de-DE" baseline="0" dirty="0" smtClean="0"/>
              <a:t> </a:t>
            </a:r>
            <a:r>
              <a:rPr lang="de-DE" baseline="0" dirty="0" err="1" smtClean="0"/>
              <a:t>benefits</a:t>
            </a:r>
            <a:r>
              <a:rPr lang="de-DE" baseline="0" dirty="0" smtClean="0"/>
              <a:t> </a:t>
            </a:r>
            <a:r>
              <a:rPr lang="de-DE" baseline="0" dirty="0" err="1" smtClean="0"/>
              <a:t>provided</a:t>
            </a:r>
            <a:r>
              <a:rPr lang="de-DE" baseline="0" dirty="0" smtClean="0"/>
              <a:t> </a:t>
            </a:r>
            <a:r>
              <a:rPr lang="de-DE" baseline="0" dirty="0" err="1" smtClean="0"/>
              <a:t>by</a:t>
            </a:r>
            <a:r>
              <a:rPr lang="de-DE" baseline="0" dirty="0" smtClean="0"/>
              <a:t> MAR </a:t>
            </a:r>
            <a:r>
              <a:rPr lang="de-DE" baseline="0" dirty="0" err="1" smtClean="0"/>
              <a:t>schemes</a:t>
            </a:r>
            <a:r>
              <a:rPr lang="de-DE" baseline="0" dirty="0" smtClean="0"/>
              <a:t>. </a:t>
            </a:r>
            <a:r>
              <a:rPr lang="de-DE" baseline="0" dirty="0" err="1" smtClean="0"/>
              <a:t>Benefits</a:t>
            </a:r>
            <a:r>
              <a:rPr lang="de-DE" baseline="0" dirty="0" smtClean="0"/>
              <a:t> </a:t>
            </a:r>
            <a:r>
              <a:rPr lang="de-DE" baseline="0" dirty="0" err="1" smtClean="0"/>
              <a:t>of</a:t>
            </a:r>
            <a:r>
              <a:rPr lang="de-DE" baseline="0" dirty="0" smtClean="0"/>
              <a:t> MAR </a:t>
            </a:r>
            <a:r>
              <a:rPr lang="de-DE" baseline="0" dirty="0" err="1" smtClean="0"/>
              <a:t>are</a:t>
            </a:r>
            <a:r>
              <a:rPr lang="de-DE" baseline="0" dirty="0" smtClean="0"/>
              <a:t> not </a:t>
            </a:r>
            <a:r>
              <a:rPr lang="de-DE" baseline="0" dirty="0" err="1" smtClean="0"/>
              <a:t>only</a:t>
            </a:r>
            <a:r>
              <a:rPr lang="de-DE" baseline="0" dirty="0" smtClean="0"/>
              <a:t> </a:t>
            </a:r>
            <a:r>
              <a:rPr lang="de-DE" baseline="0" dirty="0" err="1" smtClean="0"/>
              <a:t>related</a:t>
            </a:r>
            <a:r>
              <a:rPr lang="de-DE" baseline="0" dirty="0" smtClean="0"/>
              <a:t> </a:t>
            </a:r>
            <a:r>
              <a:rPr lang="de-DE" baseline="0" dirty="0" err="1" smtClean="0"/>
              <a:t>to</a:t>
            </a:r>
            <a:r>
              <a:rPr lang="de-DE" baseline="0" dirty="0" smtClean="0"/>
              <a:t> </a:t>
            </a:r>
            <a:r>
              <a:rPr lang="de-DE" baseline="0" dirty="0" err="1" smtClean="0"/>
              <a:t>water</a:t>
            </a:r>
            <a:r>
              <a:rPr lang="de-DE" baseline="0" dirty="0" smtClean="0"/>
              <a:t> </a:t>
            </a:r>
            <a:r>
              <a:rPr lang="de-DE" baseline="0" dirty="0" err="1" smtClean="0"/>
              <a:t>security</a:t>
            </a:r>
            <a:r>
              <a:rPr lang="de-DE" baseline="0" dirty="0" smtClean="0"/>
              <a:t>, </a:t>
            </a:r>
            <a:r>
              <a:rPr lang="de-DE" baseline="0" dirty="0" err="1" smtClean="0"/>
              <a:t>they</a:t>
            </a:r>
            <a:r>
              <a:rPr lang="de-DE" baseline="0" dirty="0" smtClean="0"/>
              <a:t> also </a:t>
            </a:r>
            <a:r>
              <a:rPr lang="de-DE" baseline="0" dirty="0" err="1" smtClean="0"/>
              <a:t>include</a:t>
            </a:r>
            <a:r>
              <a:rPr lang="de-DE" baseline="0" dirty="0" smtClean="0"/>
              <a:t> environmental </a:t>
            </a:r>
            <a:r>
              <a:rPr lang="de-DE" baseline="0" dirty="0" err="1" smtClean="0"/>
              <a:t>and</a:t>
            </a:r>
            <a:r>
              <a:rPr lang="de-DE" baseline="0" dirty="0" smtClean="0"/>
              <a:t> </a:t>
            </a:r>
            <a:r>
              <a:rPr lang="de-DE" baseline="0" dirty="0" err="1" smtClean="0"/>
              <a:t>social</a:t>
            </a:r>
            <a:r>
              <a:rPr lang="de-DE" baseline="0" dirty="0" smtClean="0"/>
              <a:t> </a:t>
            </a:r>
            <a:r>
              <a:rPr lang="de-DE" baseline="0" dirty="0" err="1" smtClean="0"/>
              <a:t>benefits</a:t>
            </a:r>
            <a:r>
              <a:rPr lang="de-DE" baseline="0" dirty="0" smtClean="0"/>
              <a:t> (</a:t>
            </a:r>
            <a:r>
              <a:rPr lang="de-DE" dirty="0" err="1" smtClean="0"/>
              <a:t>Vanderzalm</a:t>
            </a:r>
            <a:r>
              <a:rPr lang="de-DE" dirty="0" smtClean="0"/>
              <a:t> et al., 2022</a:t>
            </a:r>
            <a:r>
              <a:rPr lang="de-DE" baseline="0" dirty="0" smtClean="0"/>
              <a:t>).</a:t>
            </a:r>
          </a:p>
          <a:p>
            <a:endParaRPr lang="de-DE" baseline="0" dirty="0" smtClean="0"/>
          </a:p>
          <a:p>
            <a:r>
              <a:rPr lang="de-DE" baseline="0" dirty="0" err="1" smtClean="0"/>
              <a:t>However</a:t>
            </a:r>
            <a:r>
              <a:rPr lang="de-DE" baseline="0" dirty="0" smtClean="0"/>
              <a:t>, </a:t>
            </a:r>
            <a:r>
              <a:rPr lang="de-DE" baseline="0" dirty="0" err="1" smtClean="0"/>
              <a:t>various</a:t>
            </a:r>
            <a:r>
              <a:rPr lang="de-DE" baseline="0" dirty="0" smtClean="0"/>
              <a:t> </a:t>
            </a:r>
            <a:r>
              <a:rPr lang="de-DE" baseline="0" dirty="0" err="1" smtClean="0"/>
              <a:t>case</a:t>
            </a:r>
            <a:r>
              <a:rPr lang="de-DE" baseline="0" dirty="0" smtClean="0"/>
              <a:t> </a:t>
            </a:r>
            <a:r>
              <a:rPr lang="de-DE" baseline="0" dirty="0" err="1" smtClean="0"/>
              <a:t>studies</a:t>
            </a:r>
            <a:r>
              <a:rPr lang="de-DE" baseline="0" dirty="0" smtClean="0"/>
              <a:t> </a:t>
            </a:r>
            <a:r>
              <a:rPr lang="de-DE" baseline="0" dirty="0" err="1" smtClean="0"/>
              <a:t>help</a:t>
            </a:r>
            <a:r>
              <a:rPr lang="de-DE" baseline="0" dirty="0" smtClean="0"/>
              <a:t> </a:t>
            </a:r>
            <a:r>
              <a:rPr lang="de-DE" baseline="0" dirty="0" err="1" smtClean="0"/>
              <a:t>to</a:t>
            </a:r>
            <a:r>
              <a:rPr lang="de-DE" baseline="0" dirty="0" smtClean="0"/>
              <a:t> </a:t>
            </a:r>
            <a:r>
              <a:rPr lang="de-DE" baseline="0" dirty="0" err="1" smtClean="0"/>
              <a:t>understand</a:t>
            </a:r>
            <a:r>
              <a:rPr lang="de-DE" baseline="0" dirty="0" smtClean="0"/>
              <a:t> </a:t>
            </a:r>
            <a:r>
              <a:rPr lang="de-DE" baseline="0" dirty="0" err="1" smtClean="0"/>
              <a:t>which</a:t>
            </a:r>
            <a:r>
              <a:rPr lang="de-DE" baseline="0" dirty="0" smtClean="0"/>
              <a:t> </a:t>
            </a:r>
            <a:r>
              <a:rPr lang="de-DE" baseline="0" dirty="0" err="1" smtClean="0"/>
              <a:t>components</a:t>
            </a:r>
            <a:r>
              <a:rPr lang="de-DE" baseline="0" dirty="0" smtClean="0"/>
              <a:t> </a:t>
            </a:r>
            <a:r>
              <a:rPr lang="de-DE" baseline="0" dirty="0" err="1" smtClean="0"/>
              <a:t>have</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considered</a:t>
            </a:r>
            <a:r>
              <a:rPr lang="de-DE" baseline="0" dirty="0" smtClean="0"/>
              <a:t> </a:t>
            </a:r>
            <a:r>
              <a:rPr lang="de-DE" baseline="0" dirty="0" err="1" smtClean="0"/>
              <a:t>when</a:t>
            </a:r>
            <a:r>
              <a:rPr lang="de-DE" baseline="0" dirty="0" smtClean="0"/>
              <a:t> </a:t>
            </a:r>
            <a:r>
              <a:rPr lang="de-DE" baseline="0" dirty="0" err="1" smtClean="0"/>
              <a:t>estimating</a:t>
            </a:r>
            <a:r>
              <a:rPr lang="de-DE" baseline="0" dirty="0" smtClean="0"/>
              <a:t> </a:t>
            </a:r>
            <a:r>
              <a:rPr lang="de-DE" baseline="0" dirty="0" err="1" smtClean="0"/>
              <a:t>the</a:t>
            </a:r>
            <a:r>
              <a:rPr lang="de-DE" baseline="0" dirty="0" smtClean="0"/>
              <a:t> </a:t>
            </a:r>
            <a:r>
              <a:rPr lang="de-DE" baseline="0" dirty="0" err="1" smtClean="0"/>
              <a:t>costs</a:t>
            </a:r>
            <a:r>
              <a:rPr lang="de-DE" baseline="0" dirty="0" smtClean="0"/>
              <a:t> </a:t>
            </a:r>
            <a:r>
              <a:rPr lang="de-DE" baseline="0" dirty="0" err="1" smtClean="0"/>
              <a:t>of</a:t>
            </a:r>
            <a:r>
              <a:rPr lang="de-DE" baseline="0" dirty="0" smtClean="0"/>
              <a:t> a MAR </a:t>
            </a:r>
            <a:r>
              <a:rPr lang="de-DE" baseline="0" dirty="0" err="1" smtClean="0"/>
              <a:t>scheme</a:t>
            </a:r>
            <a:r>
              <a:rPr lang="de-DE" baseline="0" dirty="0" smtClean="0"/>
              <a:t>. </a:t>
            </a:r>
            <a:r>
              <a:rPr lang="de-DE" baseline="0" dirty="0" err="1" smtClean="0"/>
              <a:t>For</a:t>
            </a:r>
            <a:r>
              <a:rPr lang="de-DE" baseline="0" dirty="0" smtClean="0"/>
              <a:t> </a:t>
            </a:r>
            <a:r>
              <a:rPr lang="de-DE" baseline="0" dirty="0" err="1" smtClean="0"/>
              <a:t>instance</a:t>
            </a:r>
            <a:r>
              <a:rPr lang="de-DE" baseline="0" dirty="0" smtClean="0"/>
              <a:t>,  </a:t>
            </a:r>
            <a:r>
              <a:rPr lang="de-DE" dirty="0" err="1" smtClean="0"/>
              <a:t>Vanderzalm</a:t>
            </a:r>
            <a:r>
              <a:rPr lang="de-DE" dirty="0" smtClean="0"/>
              <a:t> et al., 2022 </a:t>
            </a:r>
            <a:r>
              <a:rPr lang="de-DE" dirty="0" err="1" smtClean="0"/>
              <a:t>estimated</a:t>
            </a:r>
            <a:r>
              <a:rPr lang="de-DE" dirty="0" smtClean="0"/>
              <a:t> </a:t>
            </a:r>
            <a:r>
              <a:rPr lang="de-DE" dirty="0" err="1" smtClean="0"/>
              <a:t>the</a:t>
            </a:r>
            <a:r>
              <a:rPr lang="de-DE" dirty="0" smtClean="0"/>
              <a:t> </a:t>
            </a:r>
            <a:r>
              <a:rPr lang="de-DE" dirty="0" err="1" smtClean="0"/>
              <a:t>costs</a:t>
            </a:r>
            <a:r>
              <a:rPr lang="de-DE" dirty="0" smtClean="0"/>
              <a:t> </a:t>
            </a:r>
            <a:r>
              <a:rPr lang="de-DE" dirty="0" err="1" smtClean="0"/>
              <a:t>of</a:t>
            </a:r>
            <a:r>
              <a:rPr lang="de-DE" baseline="0" dirty="0" smtClean="0"/>
              <a:t> 10 potential MAR </a:t>
            </a:r>
            <a:r>
              <a:rPr lang="de-DE" baseline="0" dirty="0" err="1" smtClean="0"/>
              <a:t>schemes</a:t>
            </a:r>
            <a:r>
              <a:rPr lang="de-DE" baseline="0" dirty="0" smtClean="0"/>
              <a:t> in Northern </a:t>
            </a:r>
            <a:r>
              <a:rPr lang="de-DE" baseline="0" dirty="0" err="1" smtClean="0"/>
              <a:t>Australia</a:t>
            </a:r>
            <a:r>
              <a:rPr lang="de-DE" baseline="0" dirty="0" smtClean="0"/>
              <a:t> (</a:t>
            </a:r>
            <a:r>
              <a:rPr lang="de-DE" baseline="0" dirty="0" err="1" smtClean="0"/>
              <a:t>wet</a:t>
            </a:r>
            <a:r>
              <a:rPr lang="de-DE" baseline="0" dirty="0" smtClean="0"/>
              <a:t>-dry </a:t>
            </a:r>
            <a:r>
              <a:rPr lang="de-DE" baseline="0" dirty="0" err="1" smtClean="0"/>
              <a:t>tropical</a:t>
            </a:r>
            <a:r>
              <a:rPr lang="de-DE" baseline="0" dirty="0" smtClean="0"/>
              <a:t> </a:t>
            </a:r>
            <a:r>
              <a:rPr lang="de-DE" baseline="0" dirty="0" err="1" smtClean="0"/>
              <a:t>climate</a:t>
            </a:r>
            <a:r>
              <a:rPr lang="de-DE" baseline="0" dirty="0" smtClean="0"/>
              <a:t>) </a:t>
            </a:r>
            <a:r>
              <a:rPr lang="de-DE" baseline="0" dirty="0" err="1" smtClean="0"/>
              <a:t>using</a:t>
            </a:r>
            <a:r>
              <a:rPr lang="de-DE" baseline="0" dirty="0" smtClean="0"/>
              <a:t> </a:t>
            </a:r>
            <a:r>
              <a:rPr lang="de-DE" baseline="0" dirty="0" err="1" smtClean="0"/>
              <a:t>the</a:t>
            </a:r>
            <a:r>
              <a:rPr lang="de-DE" baseline="0" dirty="0" smtClean="0"/>
              <a:t> </a:t>
            </a:r>
            <a:r>
              <a:rPr lang="en-US" dirty="0" err="1" smtClean="0"/>
              <a:t>levelized</a:t>
            </a:r>
            <a:r>
              <a:rPr lang="en-US" dirty="0" smtClean="0"/>
              <a:t> costs approach. </a:t>
            </a:r>
            <a:r>
              <a:rPr lang="en-US" dirty="0" err="1" smtClean="0"/>
              <a:t>Levelized</a:t>
            </a:r>
            <a:r>
              <a:rPr lang="en-US" dirty="0" smtClean="0"/>
              <a:t> costs indicate the required revenue per year that is needed</a:t>
            </a:r>
            <a:r>
              <a:rPr lang="en-US" baseline="0" dirty="0" smtClean="0"/>
              <a:t> to recover </a:t>
            </a:r>
            <a:r>
              <a:rPr lang="en-US" dirty="0" smtClean="0"/>
              <a:t>all capital, operating and maintenance costs over the life span of a project.</a:t>
            </a:r>
            <a:r>
              <a:rPr lang="en-US" baseline="0" dirty="0" smtClean="0"/>
              <a:t> The concept of </a:t>
            </a:r>
            <a:r>
              <a:rPr lang="en-US" baseline="0" dirty="0" err="1" smtClean="0"/>
              <a:t>levelized</a:t>
            </a:r>
            <a:r>
              <a:rPr lang="en-US" baseline="0" dirty="0" smtClean="0"/>
              <a:t> </a:t>
            </a:r>
            <a:r>
              <a:rPr lang="en-US" dirty="0" smtClean="0"/>
              <a:t>costs is commonly used to estimate costs in the water sector</a:t>
            </a:r>
            <a:r>
              <a:rPr lang="en-US" baseline="0" dirty="0" smtClean="0"/>
              <a:t> and compare costs across different solutions. </a:t>
            </a:r>
          </a:p>
          <a:p>
            <a:pPr marL="0" marR="0" lvl="0" indent="0" defTabSz="457120" eaLnBrk="1" fontAlgn="auto" latinLnBrk="0" hangingPunct="1">
              <a:lnSpc>
                <a:spcPct val="117000"/>
              </a:lnSpc>
              <a:spcBef>
                <a:spcPts val="0"/>
              </a:spcBef>
              <a:spcAft>
                <a:spcPts val="800"/>
              </a:spcAft>
              <a:buClrTx/>
              <a:buSzTx/>
              <a:buFontTx/>
              <a:buNone/>
              <a:tabLst/>
              <a:defRPr/>
            </a:pPr>
            <a:endParaRPr lang="de-DE" baseline="0" dirty="0" smtClean="0"/>
          </a:p>
          <a:p>
            <a:pPr marL="0" marR="0" lvl="0" indent="0" defTabSz="457120" eaLnBrk="1" fontAlgn="auto" latinLnBrk="0" hangingPunct="1">
              <a:lnSpc>
                <a:spcPct val="117000"/>
              </a:lnSpc>
              <a:spcBef>
                <a:spcPts val="0"/>
              </a:spcBef>
              <a:spcAft>
                <a:spcPts val="800"/>
              </a:spcAft>
              <a:buClrTx/>
              <a:buSzTx/>
              <a:buFontTx/>
              <a:buNone/>
              <a:tabLst/>
              <a:defRPr/>
            </a:pPr>
            <a:r>
              <a:rPr lang="en-US" dirty="0" smtClean="0"/>
              <a:t>They estimated</a:t>
            </a:r>
            <a:r>
              <a:rPr lang="en-US" baseline="0" dirty="0" smtClean="0"/>
              <a:t> a range </a:t>
            </a:r>
            <a:r>
              <a:rPr lang="en-US" dirty="0" smtClean="0"/>
              <a:t>from US$0.04 to $0.36/m3 for ten different MAR schemes with a capacity</a:t>
            </a:r>
            <a:r>
              <a:rPr lang="en-US" baseline="0" dirty="0" smtClean="0"/>
              <a:t> of </a:t>
            </a:r>
            <a:r>
              <a:rPr lang="en-US" dirty="0" smtClean="0"/>
              <a:t>0.6–5 Mm3/y. </a:t>
            </a:r>
            <a:r>
              <a:rPr lang="de-DE" baseline="0" dirty="0" err="1" smtClean="0"/>
              <a:t>One</a:t>
            </a:r>
            <a:r>
              <a:rPr lang="de-DE" baseline="0" dirty="0" smtClean="0"/>
              <a:t> </a:t>
            </a:r>
            <a:r>
              <a:rPr lang="de-DE" baseline="0" dirty="0" err="1" smtClean="0"/>
              <a:t>key</a:t>
            </a:r>
            <a:r>
              <a:rPr lang="de-DE" baseline="0" dirty="0" smtClean="0"/>
              <a:t> </a:t>
            </a:r>
            <a:r>
              <a:rPr lang="de-DE" baseline="0" dirty="0" err="1" smtClean="0"/>
              <a:t>driver</a:t>
            </a:r>
            <a:r>
              <a:rPr lang="de-DE" baseline="0" dirty="0" smtClean="0"/>
              <a:t> </a:t>
            </a:r>
            <a:r>
              <a:rPr lang="de-DE" baseline="0" dirty="0" err="1" smtClean="0"/>
              <a:t>of</a:t>
            </a:r>
            <a:r>
              <a:rPr lang="de-DE" baseline="0" dirty="0" smtClean="0"/>
              <a:t> </a:t>
            </a:r>
            <a:r>
              <a:rPr lang="de-DE" baseline="0" dirty="0" err="1" smtClean="0"/>
              <a:t>costs</a:t>
            </a:r>
            <a:r>
              <a:rPr lang="de-DE" baseline="0" dirty="0" smtClean="0"/>
              <a:t> was </a:t>
            </a:r>
            <a:r>
              <a:rPr lang="de-DE" baseline="0" dirty="0" err="1" smtClean="0"/>
              <a:t>the</a:t>
            </a:r>
            <a:r>
              <a:rPr lang="de-DE" baseline="0" dirty="0" smtClean="0"/>
              <a:t> </a:t>
            </a:r>
            <a:r>
              <a:rPr lang="de-DE" baseline="0" dirty="0" err="1" smtClean="0"/>
              <a:t>selected</a:t>
            </a:r>
            <a:r>
              <a:rPr lang="de-DE" baseline="0" dirty="0" smtClean="0"/>
              <a:t> type </a:t>
            </a:r>
            <a:r>
              <a:rPr lang="de-DE" baseline="0" dirty="0" err="1" smtClean="0"/>
              <a:t>of</a:t>
            </a:r>
            <a:r>
              <a:rPr lang="de-DE" baseline="0" dirty="0" smtClean="0"/>
              <a:t> MAR </a:t>
            </a:r>
            <a:r>
              <a:rPr lang="de-DE" baseline="0" dirty="0" err="1" smtClean="0"/>
              <a:t>scheme</a:t>
            </a:r>
            <a:r>
              <a:rPr lang="de-DE" baseline="0" dirty="0" smtClean="0"/>
              <a:t>. In </a:t>
            </a:r>
            <a:r>
              <a:rPr lang="de-DE" baseline="0" dirty="0" err="1" smtClean="0"/>
              <a:t>general</a:t>
            </a:r>
            <a:r>
              <a:rPr lang="de-DE" baseline="0" dirty="0" smtClean="0"/>
              <a:t>, </a:t>
            </a:r>
            <a:r>
              <a:rPr lang="de-DE" baseline="0" dirty="0" err="1" smtClean="0"/>
              <a:t>infiltration</a:t>
            </a:r>
            <a:r>
              <a:rPr lang="de-DE" baseline="0" dirty="0" smtClean="0"/>
              <a:t> type </a:t>
            </a:r>
            <a:r>
              <a:rPr lang="de-DE" baseline="0" dirty="0" err="1" smtClean="0"/>
              <a:t>schemes</a:t>
            </a:r>
            <a:r>
              <a:rPr lang="de-DE" baseline="0" dirty="0" smtClean="0"/>
              <a:t> </a:t>
            </a:r>
            <a:r>
              <a:rPr lang="de-DE" baseline="0" dirty="0" err="1" smtClean="0"/>
              <a:t>resulted</a:t>
            </a:r>
            <a:r>
              <a:rPr lang="de-DE" baseline="0" dirty="0" smtClean="0"/>
              <a:t> in </a:t>
            </a:r>
            <a:r>
              <a:rPr lang="de-DE" baseline="0" dirty="0" err="1" smtClean="0"/>
              <a:t>lower</a:t>
            </a:r>
            <a:r>
              <a:rPr lang="de-DE" baseline="0" dirty="0" smtClean="0"/>
              <a:t> </a:t>
            </a:r>
            <a:r>
              <a:rPr lang="de-DE" baseline="0" dirty="0" err="1" smtClean="0"/>
              <a:t>costs</a:t>
            </a:r>
            <a:r>
              <a:rPr lang="de-DE" baseline="0" dirty="0" smtClean="0"/>
              <a:t> </a:t>
            </a:r>
            <a:r>
              <a:rPr lang="de-DE" baseline="0" dirty="0" err="1" smtClean="0"/>
              <a:t>than</a:t>
            </a:r>
            <a:r>
              <a:rPr lang="de-DE" baseline="0" dirty="0" smtClean="0"/>
              <a:t> </a:t>
            </a:r>
            <a:r>
              <a:rPr lang="de-DE" baseline="0" dirty="0" err="1" smtClean="0"/>
              <a:t>schemes</a:t>
            </a:r>
            <a:r>
              <a:rPr lang="de-DE" baseline="0" dirty="0" smtClean="0"/>
              <a:t> </a:t>
            </a:r>
            <a:r>
              <a:rPr lang="de-DE" baseline="0" dirty="0" err="1" smtClean="0"/>
              <a:t>using</a:t>
            </a:r>
            <a:r>
              <a:rPr lang="de-DE" baseline="0" dirty="0" smtClean="0"/>
              <a:t> </a:t>
            </a:r>
            <a:r>
              <a:rPr lang="de-DE" baseline="0" dirty="0" err="1" smtClean="0"/>
              <a:t>injection-wells</a:t>
            </a:r>
            <a:r>
              <a:rPr lang="de-DE" baseline="0" dirty="0" smtClean="0"/>
              <a:t>.</a:t>
            </a:r>
          </a:p>
          <a:p>
            <a:pPr marL="0" marR="0" lvl="0" indent="0" defTabSz="457120" eaLnBrk="1" fontAlgn="auto" latinLnBrk="0" hangingPunct="1">
              <a:lnSpc>
                <a:spcPct val="117000"/>
              </a:lnSpc>
              <a:spcBef>
                <a:spcPts val="0"/>
              </a:spcBef>
              <a:spcAft>
                <a:spcPts val="800"/>
              </a:spcAft>
              <a:buClrTx/>
              <a:buSzTx/>
              <a:buFontTx/>
              <a:buNone/>
              <a:tabLst/>
              <a:defRPr/>
            </a:pPr>
            <a:endParaRPr lang="de-DE" baseline="0" dirty="0" smtClean="0"/>
          </a:p>
          <a:p>
            <a:pPr>
              <a:spcBef>
                <a:spcPts val="423"/>
              </a:spcBef>
              <a:spcAft>
                <a:spcPts val="0"/>
              </a:spcAft>
            </a:pPr>
            <a:r>
              <a:rPr lang="de-DE" sz="900" b="1" dirty="0" smtClean="0"/>
              <a:t>––––––––––––––––</a:t>
            </a:r>
          </a:p>
          <a:p>
            <a:r>
              <a:rPr lang="de-DE" sz="900" b="1" dirty="0" smtClean="0"/>
              <a:t>References</a:t>
            </a:r>
          </a:p>
          <a:p>
            <a:pPr marL="0" marR="0" lvl="0" indent="0" defTabSz="457120" eaLnBrk="1" fontAlgn="auto" latinLnBrk="0" hangingPunct="1">
              <a:lnSpc>
                <a:spcPct val="117000"/>
              </a:lnSpc>
              <a:spcBef>
                <a:spcPts val="0"/>
              </a:spcBef>
              <a:spcAft>
                <a:spcPts val="800"/>
              </a:spcAft>
              <a:buClrTx/>
              <a:buSzTx/>
              <a:buFontTx/>
              <a:buNone/>
              <a:tabLst/>
              <a:defRPr/>
            </a:pPr>
            <a:r>
              <a:rPr lang="de-DE" baseline="0" dirty="0" err="1" smtClean="0"/>
              <a:t>Vanderzalm</a:t>
            </a:r>
            <a:r>
              <a:rPr lang="de-DE" baseline="0" dirty="0" smtClean="0"/>
              <a:t>, J.; Page, D.; Dillon, P.; Gonzalez, D.; </a:t>
            </a:r>
            <a:r>
              <a:rPr lang="de-DE" baseline="0" dirty="0" err="1" smtClean="0"/>
              <a:t>Petheram</a:t>
            </a:r>
            <a:r>
              <a:rPr lang="de-DE" baseline="0" dirty="0" smtClean="0"/>
              <a:t>, C. (2021). </a:t>
            </a:r>
            <a:r>
              <a:rPr lang="de-DE" baseline="0" dirty="0" err="1" smtClean="0"/>
              <a:t>Assessing</a:t>
            </a:r>
            <a:r>
              <a:rPr lang="de-DE" baseline="0" dirty="0" smtClean="0"/>
              <a:t> </a:t>
            </a:r>
            <a:r>
              <a:rPr lang="de-DE" baseline="0" dirty="0" err="1" smtClean="0"/>
              <a:t>the</a:t>
            </a:r>
            <a:r>
              <a:rPr lang="de-DE" baseline="0" dirty="0" smtClean="0"/>
              <a:t> </a:t>
            </a:r>
            <a:r>
              <a:rPr lang="de-DE" baseline="0" dirty="0" err="1" smtClean="0"/>
              <a:t>costs</a:t>
            </a:r>
            <a:r>
              <a:rPr lang="de-DE" baseline="0" dirty="0" smtClean="0"/>
              <a:t> </a:t>
            </a:r>
            <a:r>
              <a:rPr lang="de-DE" baseline="0" dirty="0" err="1" smtClean="0"/>
              <a:t>of</a:t>
            </a:r>
            <a:r>
              <a:rPr lang="de-DE" baseline="0" dirty="0" smtClean="0"/>
              <a:t> </a:t>
            </a:r>
            <a:r>
              <a:rPr lang="de-DE" baseline="0" dirty="0" err="1" smtClean="0"/>
              <a:t>Managed</a:t>
            </a:r>
            <a:r>
              <a:rPr lang="de-DE" baseline="0" dirty="0" smtClean="0"/>
              <a:t> </a:t>
            </a:r>
            <a:r>
              <a:rPr lang="de-DE" baseline="0" dirty="0" err="1" smtClean="0"/>
              <a:t>Aquifer</a:t>
            </a:r>
            <a:r>
              <a:rPr lang="de-DE" baseline="0" dirty="0" smtClean="0"/>
              <a:t> </a:t>
            </a:r>
            <a:r>
              <a:rPr lang="de-DE" baseline="0" dirty="0" err="1" smtClean="0"/>
              <a:t>Recharge</a:t>
            </a:r>
            <a:r>
              <a:rPr lang="de-DE" baseline="0" dirty="0" smtClean="0"/>
              <a:t> </a:t>
            </a:r>
            <a:r>
              <a:rPr lang="de-DE" baseline="0" dirty="0" err="1" smtClean="0"/>
              <a:t>options</a:t>
            </a:r>
            <a:r>
              <a:rPr lang="de-DE" baseline="0" dirty="0" smtClean="0"/>
              <a:t> </a:t>
            </a:r>
            <a:r>
              <a:rPr lang="de-DE" baseline="0" dirty="0" err="1" smtClean="0"/>
              <a:t>to</a:t>
            </a:r>
            <a:r>
              <a:rPr lang="de-DE" baseline="0" dirty="0" smtClean="0"/>
              <a:t> </a:t>
            </a:r>
            <a:r>
              <a:rPr lang="de-DE" baseline="0" dirty="0" err="1" smtClean="0"/>
              <a:t>support</a:t>
            </a:r>
            <a:r>
              <a:rPr lang="de-DE" baseline="0" dirty="0" smtClean="0"/>
              <a:t> </a:t>
            </a:r>
            <a:r>
              <a:rPr lang="de-DE" baseline="0" dirty="0" err="1" smtClean="0"/>
              <a:t>agricultural</a:t>
            </a:r>
            <a:r>
              <a:rPr lang="de-DE" baseline="0" dirty="0" smtClean="0"/>
              <a:t> </a:t>
            </a:r>
            <a:r>
              <a:rPr lang="de-DE" baseline="0" dirty="0" err="1" smtClean="0"/>
              <a:t>development</a:t>
            </a:r>
            <a:r>
              <a:rPr lang="de-DE" baseline="0" dirty="0" smtClean="0"/>
              <a:t>. In: </a:t>
            </a:r>
            <a:r>
              <a:rPr lang="de-DE" baseline="0" dirty="0" err="1" smtClean="0"/>
              <a:t>Agricultural</a:t>
            </a:r>
            <a:r>
              <a:rPr lang="de-DE" baseline="0" dirty="0" smtClean="0"/>
              <a:t> </a:t>
            </a:r>
            <a:r>
              <a:rPr lang="de-DE" baseline="0" dirty="0" err="1" smtClean="0"/>
              <a:t>Water</a:t>
            </a:r>
            <a:r>
              <a:rPr lang="de-DE" baseline="0" dirty="0" smtClean="0"/>
              <a:t> Management, 263, </a:t>
            </a:r>
            <a:r>
              <a:rPr lang="de-DE" baseline="0" dirty="0" err="1" smtClean="0"/>
              <a:t>doi</a:t>
            </a:r>
            <a:r>
              <a:rPr lang="de-DE" baseline="0" dirty="0" smtClean="0"/>
              <a:t>: https://doi.org/10.1016/j.agwat.2021.107437.</a:t>
            </a:r>
          </a:p>
        </p:txBody>
      </p:sp>
      <p:sp>
        <p:nvSpPr>
          <p:cNvPr id="4" name="Header Placeholder 3"/>
          <p:cNvSpPr>
            <a:spLocks noGrp="1"/>
          </p:cNvSpPr>
          <p:nvPr>
            <p:ph type="hdr" sz="quarter" idx="10"/>
          </p:nvPr>
        </p:nvSpPr>
        <p:spPr/>
        <p:txBody>
          <a:bodyPr/>
          <a:lstStyle/>
          <a:p>
            <a:r>
              <a:rPr lang="de-DE" smtClean="0"/>
              <a:t>Learning Unit 07 | Nexus sound solutions – for the clean supply of water, energy and food</a:t>
            </a:r>
            <a:endParaRPr lang="de-DE" dirty="0"/>
          </a:p>
        </p:txBody>
      </p:sp>
    </p:spTree>
    <p:extLst>
      <p:ext uri="{BB962C8B-B14F-4D97-AF65-F5344CB8AC3E}">
        <p14:creationId xmlns:p14="http://schemas.microsoft.com/office/powerpoint/2010/main" val="1798030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izenplatzhalter 2"/>
          <p:cNvSpPr>
            <a:spLocks noGrp="1"/>
          </p:cNvSpPr>
          <p:nvPr>
            <p:ph type="body" idx="1"/>
          </p:nvPr>
        </p:nvSpPr>
        <p:spPr>
          <a:xfrm>
            <a:off x="341376" y="5165455"/>
            <a:ext cx="6640102" cy="3740006"/>
          </a:xfrm>
        </p:spPr>
        <p:txBody>
          <a:bodyPr/>
          <a:lstStyle/>
          <a:p>
            <a:r>
              <a:rPr lang="de-DE" sz="1100" b="1" kern="1200" dirty="0" err="1">
                <a:solidFill>
                  <a:schemeClr val="tx1"/>
                </a:solidFill>
              </a:rPr>
              <a:t>How</a:t>
            </a:r>
            <a:r>
              <a:rPr lang="de-DE" sz="1100" b="1" kern="1200" dirty="0">
                <a:solidFill>
                  <a:schemeClr val="tx1"/>
                </a:solidFill>
              </a:rPr>
              <a:t> </a:t>
            </a:r>
            <a:r>
              <a:rPr lang="de-DE" sz="1100" b="1" kern="1200" dirty="0" err="1">
                <a:solidFill>
                  <a:schemeClr val="tx1"/>
                </a:solidFill>
              </a:rPr>
              <a:t>does</a:t>
            </a:r>
            <a:r>
              <a:rPr lang="de-DE" sz="1100" b="1" kern="1200" dirty="0">
                <a:solidFill>
                  <a:schemeClr val="tx1"/>
                </a:solidFill>
              </a:rPr>
              <a:t> MAR </a:t>
            </a:r>
            <a:r>
              <a:rPr lang="de-DE" sz="1100" b="1" kern="1200" dirty="0" err="1">
                <a:solidFill>
                  <a:schemeClr val="tx1"/>
                </a:solidFill>
              </a:rPr>
              <a:t>interact</a:t>
            </a:r>
            <a:r>
              <a:rPr lang="de-DE" sz="1100" b="1" kern="1200" dirty="0">
                <a:solidFill>
                  <a:schemeClr val="tx1"/>
                </a:solidFill>
              </a:rPr>
              <a:t> </a:t>
            </a:r>
            <a:r>
              <a:rPr lang="de-DE" sz="1100" b="1" kern="1200" dirty="0" err="1">
                <a:solidFill>
                  <a:schemeClr val="tx1"/>
                </a:solidFill>
              </a:rPr>
              <a:t>with</a:t>
            </a:r>
            <a:r>
              <a:rPr lang="de-DE" sz="1100" b="1" kern="1200" dirty="0">
                <a:solidFill>
                  <a:schemeClr val="tx1"/>
                </a:solidFill>
              </a:rPr>
              <a:t> </a:t>
            </a:r>
            <a:r>
              <a:rPr lang="de-DE" sz="1100" b="1" kern="1200" dirty="0" err="1">
                <a:solidFill>
                  <a:schemeClr val="tx1"/>
                </a:solidFill>
              </a:rPr>
              <a:t>the</a:t>
            </a:r>
            <a:r>
              <a:rPr lang="de-DE" sz="1100" b="1" kern="1200" dirty="0">
                <a:solidFill>
                  <a:schemeClr val="tx1"/>
                </a:solidFill>
              </a:rPr>
              <a:t> different Nexus </a:t>
            </a:r>
            <a:r>
              <a:rPr lang="de-DE" sz="1100" b="1" kern="1200" dirty="0" err="1">
                <a:solidFill>
                  <a:schemeClr val="tx1"/>
                </a:solidFill>
              </a:rPr>
              <a:t>components</a:t>
            </a:r>
            <a:r>
              <a:rPr lang="de-DE" sz="1100" b="1" kern="1200" dirty="0">
                <a:solidFill>
                  <a:schemeClr val="tx1"/>
                </a:solidFill>
              </a:rPr>
              <a:t>?</a:t>
            </a:r>
            <a:endParaRPr lang="en-US" sz="1100" b="1" kern="1200" dirty="0">
              <a:solidFill>
                <a:schemeClr val="tx1"/>
              </a:solidFill>
            </a:endParaRPr>
          </a:p>
          <a:p>
            <a:r>
              <a:rPr lang="en-US" sz="1100" b="1" kern="1200" dirty="0">
                <a:solidFill>
                  <a:schemeClr val="tx1"/>
                </a:solidFill>
              </a:rPr>
              <a:t>Nexus related to MAR:</a:t>
            </a:r>
          </a:p>
          <a:p>
            <a:r>
              <a:rPr lang="en-US" sz="1100" dirty="0"/>
              <a:t>In general, MAR can help storing water for the future. This can improve security of water supply for different uses such as domestic, industrial or agricultural consumption. </a:t>
            </a:r>
          </a:p>
          <a:p>
            <a:r>
              <a:rPr lang="de-DE" sz="1100" dirty="0" err="1"/>
              <a:t>Looking</a:t>
            </a:r>
            <a:r>
              <a:rPr lang="de-DE" sz="1100" dirty="0"/>
              <a:t> at MAR </a:t>
            </a:r>
            <a:r>
              <a:rPr lang="de-DE" sz="1100" dirty="0" err="1"/>
              <a:t>from</a:t>
            </a:r>
            <a:r>
              <a:rPr lang="de-DE" sz="1100" dirty="0"/>
              <a:t> a </a:t>
            </a:r>
            <a:r>
              <a:rPr lang="de-DE" sz="1100" dirty="0" err="1"/>
              <a:t>nexus-perspective</a:t>
            </a:r>
            <a:r>
              <a:rPr lang="de-DE" sz="1100" dirty="0"/>
              <a:t>, </a:t>
            </a:r>
            <a:r>
              <a:rPr lang="de-DE" sz="1100" dirty="0" err="1"/>
              <a:t>there</a:t>
            </a:r>
            <a:r>
              <a:rPr lang="de-DE" sz="1100" dirty="0"/>
              <a:t> </a:t>
            </a:r>
            <a:r>
              <a:rPr lang="de-DE" sz="1100" dirty="0" err="1"/>
              <a:t>are</a:t>
            </a:r>
            <a:r>
              <a:rPr lang="de-DE" sz="1100" dirty="0"/>
              <a:t> </a:t>
            </a:r>
            <a:r>
              <a:rPr lang="de-DE" sz="1100" dirty="0" err="1"/>
              <a:t>several</a:t>
            </a:r>
            <a:r>
              <a:rPr lang="de-DE" sz="1100" dirty="0"/>
              <a:t> </a:t>
            </a:r>
            <a:r>
              <a:rPr lang="de-DE" sz="1100" dirty="0" err="1"/>
              <a:t>intersectoral</a:t>
            </a:r>
            <a:r>
              <a:rPr lang="de-DE" sz="1100" dirty="0"/>
              <a:t> </a:t>
            </a:r>
            <a:r>
              <a:rPr lang="de-DE" sz="1100" dirty="0" err="1"/>
              <a:t>relations</a:t>
            </a:r>
            <a:r>
              <a:rPr lang="de-DE" sz="1100" dirty="0"/>
              <a:t> </a:t>
            </a:r>
            <a:r>
              <a:rPr lang="de-DE" sz="1100" dirty="0" err="1"/>
              <a:t>and</a:t>
            </a:r>
            <a:r>
              <a:rPr lang="de-DE" sz="1100" dirty="0"/>
              <a:t> </a:t>
            </a:r>
            <a:r>
              <a:rPr lang="de-DE" sz="1100" dirty="0" err="1"/>
              <a:t>feedbacks</a:t>
            </a:r>
            <a:r>
              <a:rPr lang="de-DE" sz="1100" dirty="0"/>
              <a:t> </a:t>
            </a:r>
            <a:r>
              <a:rPr lang="de-DE" sz="1100" dirty="0" err="1"/>
              <a:t>to</a:t>
            </a:r>
            <a:r>
              <a:rPr lang="de-DE" sz="1100" dirty="0"/>
              <a:t> </a:t>
            </a:r>
            <a:r>
              <a:rPr lang="de-DE" sz="1100" dirty="0" err="1"/>
              <a:t>be</a:t>
            </a:r>
            <a:r>
              <a:rPr lang="de-DE" sz="1100" dirty="0"/>
              <a:t> </a:t>
            </a:r>
            <a:r>
              <a:rPr lang="de-DE" sz="1100" dirty="0" err="1"/>
              <a:t>considered</a:t>
            </a:r>
            <a:r>
              <a:rPr lang="de-DE" sz="1100" dirty="0"/>
              <a:t>: An </a:t>
            </a:r>
            <a:r>
              <a:rPr lang="de-DE" sz="1100" dirty="0" err="1"/>
              <a:t>increase</a:t>
            </a:r>
            <a:r>
              <a:rPr lang="de-DE" sz="1100" dirty="0"/>
              <a:t> in </a:t>
            </a:r>
            <a:r>
              <a:rPr lang="de-DE" sz="1100" dirty="0" err="1"/>
              <a:t>drinking</a:t>
            </a:r>
            <a:r>
              <a:rPr lang="de-DE" sz="1100" dirty="0"/>
              <a:t> </a:t>
            </a:r>
            <a:r>
              <a:rPr lang="de-DE" sz="1100" dirty="0" err="1"/>
              <a:t>water</a:t>
            </a:r>
            <a:r>
              <a:rPr lang="de-DE" sz="1100" dirty="0"/>
              <a:t> </a:t>
            </a:r>
            <a:r>
              <a:rPr lang="de-DE" sz="1100" dirty="0" err="1"/>
              <a:t>supply</a:t>
            </a:r>
            <a:r>
              <a:rPr lang="de-DE" sz="1100" dirty="0"/>
              <a:t> </a:t>
            </a:r>
            <a:r>
              <a:rPr lang="de-DE" sz="1100" dirty="0" err="1"/>
              <a:t>might</a:t>
            </a:r>
            <a:r>
              <a:rPr lang="de-DE" sz="1100" dirty="0"/>
              <a:t> </a:t>
            </a:r>
            <a:r>
              <a:rPr lang="de-DE" sz="1100" dirty="0" err="1"/>
              <a:t>benefit</a:t>
            </a:r>
            <a:r>
              <a:rPr lang="de-DE" sz="1100" dirty="0"/>
              <a:t> </a:t>
            </a:r>
            <a:r>
              <a:rPr lang="de-DE" sz="1100" dirty="0" err="1"/>
              <a:t>food</a:t>
            </a:r>
            <a:r>
              <a:rPr lang="de-DE" sz="1100" dirty="0"/>
              <a:t> </a:t>
            </a:r>
            <a:r>
              <a:rPr lang="de-DE" sz="1100" dirty="0" err="1"/>
              <a:t>security</a:t>
            </a:r>
            <a:r>
              <a:rPr lang="de-DE" sz="1100" dirty="0"/>
              <a:t> </a:t>
            </a:r>
            <a:r>
              <a:rPr lang="de-DE" sz="1100" dirty="0" err="1"/>
              <a:t>since</a:t>
            </a:r>
            <a:r>
              <a:rPr lang="de-DE" sz="1100" dirty="0"/>
              <a:t> </a:t>
            </a:r>
            <a:r>
              <a:rPr lang="de-DE" sz="1100" dirty="0" err="1"/>
              <a:t>there</a:t>
            </a:r>
            <a:r>
              <a:rPr lang="de-DE" sz="1100" dirty="0"/>
              <a:t> </a:t>
            </a:r>
            <a:r>
              <a:rPr lang="de-DE" sz="1100" dirty="0" err="1"/>
              <a:t>are</a:t>
            </a:r>
            <a:r>
              <a:rPr lang="de-DE" sz="1100" dirty="0"/>
              <a:t> </a:t>
            </a:r>
            <a:r>
              <a:rPr lang="de-DE" sz="1100" dirty="0" err="1"/>
              <a:t>many</a:t>
            </a:r>
            <a:r>
              <a:rPr lang="de-DE" sz="1100" dirty="0"/>
              <a:t> </a:t>
            </a:r>
            <a:r>
              <a:rPr lang="de-DE" sz="1100" dirty="0" err="1"/>
              <a:t>interconnections</a:t>
            </a:r>
            <a:r>
              <a:rPr lang="de-DE" sz="1100" dirty="0"/>
              <a:t> </a:t>
            </a:r>
            <a:r>
              <a:rPr lang="de-DE" sz="1100" dirty="0" err="1"/>
              <a:t>between</a:t>
            </a:r>
            <a:r>
              <a:rPr lang="de-DE" sz="1100" dirty="0"/>
              <a:t> </a:t>
            </a:r>
            <a:r>
              <a:rPr lang="de-DE" sz="1100" dirty="0" err="1"/>
              <a:t>water</a:t>
            </a:r>
            <a:r>
              <a:rPr lang="de-DE" sz="1100" dirty="0"/>
              <a:t>, </a:t>
            </a:r>
            <a:r>
              <a:rPr lang="de-DE" sz="1100" dirty="0" err="1"/>
              <a:t>nutrition</a:t>
            </a:r>
            <a:r>
              <a:rPr lang="de-DE" sz="1100" dirty="0"/>
              <a:t>, </a:t>
            </a:r>
            <a:r>
              <a:rPr lang="de-DE" sz="1100" dirty="0" err="1"/>
              <a:t>and</a:t>
            </a:r>
            <a:r>
              <a:rPr lang="de-DE" sz="1100" dirty="0"/>
              <a:t> human </a:t>
            </a:r>
            <a:r>
              <a:rPr lang="de-DE" sz="1100" dirty="0" err="1"/>
              <a:t>health</a:t>
            </a:r>
            <a:r>
              <a:rPr lang="de-DE" sz="1100" dirty="0"/>
              <a:t>. </a:t>
            </a:r>
            <a:r>
              <a:rPr lang="de-DE" sz="1100" dirty="0" err="1"/>
              <a:t>Water</a:t>
            </a:r>
            <a:r>
              <a:rPr lang="de-DE" sz="1100" dirty="0"/>
              <a:t> </a:t>
            </a:r>
            <a:r>
              <a:rPr lang="de-DE" sz="1100" dirty="0" err="1"/>
              <a:t>is</a:t>
            </a:r>
            <a:r>
              <a:rPr lang="de-DE" sz="1100" dirty="0"/>
              <a:t> not </a:t>
            </a:r>
            <a:r>
              <a:rPr lang="de-DE" sz="1100" dirty="0" err="1"/>
              <a:t>only</a:t>
            </a:r>
            <a:r>
              <a:rPr lang="de-DE" sz="1100" dirty="0"/>
              <a:t> </a:t>
            </a:r>
            <a:r>
              <a:rPr lang="de-DE" sz="1100" dirty="0" err="1"/>
              <a:t>used</a:t>
            </a:r>
            <a:r>
              <a:rPr lang="de-DE" sz="1100" dirty="0"/>
              <a:t> </a:t>
            </a:r>
            <a:r>
              <a:rPr lang="de-DE" sz="1100" dirty="0" err="1"/>
              <a:t>for</a:t>
            </a:r>
            <a:r>
              <a:rPr lang="de-DE" sz="1100" dirty="0"/>
              <a:t> </a:t>
            </a:r>
            <a:r>
              <a:rPr lang="de-DE" sz="1100" dirty="0" err="1"/>
              <a:t>drinking</a:t>
            </a:r>
            <a:r>
              <a:rPr lang="de-DE" sz="1100" dirty="0"/>
              <a:t> but </a:t>
            </a:r>
            <a:r>
              <a:rPr lang="de-DE" sz="1100" dirty="0" err="1"/>
              <a:t>it</a:t>
            </a:r>
            <a:r>
              <a:rPr lang="de-DE" sz="1100" dirty="0"/>
              <a:t> </a:t>
            </a:r>
            <a:r>
              <a:rPr lang="de-DE" sz="1100" dirty="0" err="1"/>
              <a:t>is</a:t>
            </a:r>
            <a:r>
              <a:rPr lang="de-DE" sz="1100" dirty="0"/>
              <a:t> also essential </a:t>
            </a:r>
            <a:r>
              <a:rPr lang="de-DE" sz="1100" dirty="0" err="1"/>
              <a:t>for</a:t>
            </a:r>
            <a:r>
              <a:rPr lang="de-DE" sz="1100" dirty="0"/>
              <a:t> a </a:t>
            </a:r>
            <a:r>
              <a:rPr lang="de-DE" sz="1100" dirty="0" err="1"/>
              <a:t>safe</a:t>
            </a:r>
            <a:r>
              <a:rPr lang="de-DE" sz="1100" dirty="0"/>
              <a:t> </a:t>
            </a:r>
            <a:r>
              <a:rPr lang="de-DE" sz="1100" dirty="0" err="1"/>
              <a:t>food</a:t>
            </a:r>
            <a:r>
              <a:rPr lang="de-DE" sz="1100" dirty="0"/>
              <a:t> </a:t>
            </a:r>
            <a:r>
              <a:rPr lang="de-DE" sz="1100" dirty="0" err="1"/>
              <a:t>preparation</a:t>
            </a:r>
            <a:r>
              <a:rPr lang="de-DE" sz="1100" dirty="0"/>
              <a:t>, </a:t>
            </a:r>
            <a:r>
              <a:rPr lang="de-DE" sz="1100" dirty="0" err="1"/>
              <a:t>including</a:t>
            </a:r>
            <a:r>
              <a:rPr lang="de-DE" sz="1100" dirty="0"/>
              <a:t> </a:t>
            </a:r>
            <a:r>
              <a:rPr lang="de-DE" sz="1100" dirty="0" err="1"/>
              <a:t>washing</a:t>
            </a:r>
            <a:r>
              <a:rPr lang="de-DE" sz="1100" dirty="0"/>
              <a:t>, </a:t>
            </a:r>
            <a:r>
              <a:rPr lang="de-DE" sz="1100" dirty="0" err="1"/>
              <a:t>boiling</a:t>
            </a:r>
            <a:r>
              <a:rPr lang="de-DE" sz="1100" dirty="0"/>
              <a:t> </a:t>
            </a:r>
            <a:r>
              <a:rPr lang="de-DE" sz="1100" dirty="0" err="1"/>
              <a:t>or</a:t>
            </a:r>
            <a:r>
              <a:rPr lang="de-DE" sz="1100" dirty="0"/>
              <a:t> </a:t>
            </a:r>
            <a:r>
              <a:rPr lang="de-DE" sz="1100" dirty="0" err="1"/>
              <a:t>steaming</a:t>
            </a:r>
            <a:r>
              <a:rPr lang="de-DE" sz="1100" dirty="0"/>
              <a:t> </a:t>
            </a:r>
            <a:r>
              <a:rPr lang="de-DE" sz="1100" dirty="0" err="1"/>
              <a:t>food</a:t>
            </a:r>
            <a:r>
              <a:rPr lang="de-DE" sz="1100" dirty="0"/>
              <a:t>. At </a:t>
            </a:r>
            <a:r>
              <a:rPr lang="de-DE" sz="1100" dirty="0" err="1"/>
              <a:t>the</a:t>
            </a:r>
            <a:r>
              <a:rPr lang="de-DE" sz="1100" dirty="0"/>
              <a:t> same time, MAR </a:t>
            </a:r>
            <a:r>
              <a:rPr lang="de-DE" sz="1100" dirty="0" err="1"/>
              <a:t>can</a:t>
            </a:r>
            <a:r>
              <a:rPr lang="de-DE" sz="1100" dirty="0"/>
              <a:t> </a:t>
            </a:r>
            <a:r>
              <a:rPr lang="de-DE" sz="1100" dirty="0" err="1"/>
              <a:t>increase</a:t>
            </a:r>
            <a:r>
              <a:rPr lang="de-DE" sz="1100" dirty="0"/>
              <a:t> </a:t>
            </a:r>
            <a:r>
              <a:rPr lang="de-DE" sz="1100" dirty="0" err="1"/>
              <a:t>water</a:t>
            </a:r>
            <a:r>
              <a:rPr lang="de-DE" sz="1100" dirty="0"/>
              <a:t> </a:t>
            </a:r>
            <a:r>
              <a:rPr lang="de-DE" sz="1100" dirty="0" err="1"/>
              <a:t>availability</a:t>
            </a:r>
            <a:r>
              <a:rPr lang="de-DE" sz="1100" dirty="0"/>
              <a:t> </a:t>
            </a:r>
            <a:r>
              <a:rPr lang="de-DE" sz="1100" dirty="0" err="1"/>
              <a:t>for</a:t>
            </a:r>
            <a:r>
              <a:rPr lang="de-DE" sz="1100" dirty="0"/>
              <a:t> </a:t>
            </a:r>
            <a:r>
              <a:rPr lang="de-DE" sz="1100" dirty="0" err="1"/>
              <a:t>agricultural</a:t>
            </a:r>
            <a:r>
              <a:rPr lang="de-DE" sz="1100" dirty="0"/>
              <a:t> </a:t>
            </a:r>
            <a:r>
              <a:rPr lang="de-DE" sz="1100" dirty="0" err="1"/>
              <a:t>purposes</a:t>
            </a:r>
            <a:r>
              <a:rPr lang="de-DE" sz="1100" dirty="0"/>
              <a:t>, </a:t>
            </a:r>
            <a:r>
              <a:rPr lang="de-DE" sz="1100" dirty="0" err="1"/>
              <a:t>securing</a:t>
            </a:r>
            <a:r>
              <a:rPr lang="de-DE" sz="1100" dirty="0"/>
              <a:t> </a:t>
            </a:r>
            <a:r>
              <a:rPr lang="de-DE" sz="1100" dirty="0" err="1"/>
              <a:t>irrigation</a:t>
            </a:r>
            <a:r>
              <a:rPr lang="de-DE" sz="1100" dirty="0"/>
              <a:t> </a:t>
            </a:r>
            <a:r>
              <a:rPr lang="de-DE" sz="1100" dirty="0" err="1"/>
              <a:t>for</a:t>
            </a:r>
            <a:r>
              <a:rPr lang="de-DE" sz="1100" dirty="0"/>
              <a:t> </a:t>
            </a:r>
            <a:r>
              <a:rPr lang="de-DE" sz="1100" dirty="0" err="1"/>
              <a:t>crops</a:t>
            </a:r>
            <a:r>
              <a:rPr lang="de-DE" sz="1100" dirty="0"/>
              <a:t> </a:t>
            </a:r>
            <a:r>
              <a:rPr lang="de-DE" sz="1100" dirty="0" err="1"/>
              <a:t>that</a:t>
            </a:r>
            <a:r>
              <a:rPr lang="de-DE" sz="1100" dirty="0"/>
              <a:t> </a:t>
            </a:r>
            <a:r>
              <a:rPr lang="de-DE" sz="1100" dirty="0" err="1"/>
              <a:t>are</a:t>
            </a:r>
            <a:r>
              <a:rPr lang="de-DE" sz="1100" dirty="0"/>
              <a:t> </a:t>
            </a:r>
            <a:r>
              <a:rPr lang="de-DE" sz="1100" dirty="0" err="1"/>
              <a:t>later</a:t>
            </a:r>
            <a:r>
              <a:rPr lang="de-DE" sz="1100" dirty="0"/>
              <a:t> </a:t>
            </a:r>
            <a:r>
              <a:rPr lang="de-DE" sz="1100" dirty="0" err="1"/>
              <a:t>eaten</a:t>
            </a:r>
            <a:r>
              <a:rPr lang="de-DE" sz="1100" dirty="0"/>
              <a:t> </a:t>
            </a:r>
            <a:r>
              <a:rPr lang="de-DE" sz="1100" dirty="0" err="1"/>
              <a:t>or</a:t>
            </a:r>
            <a:r>
              <a:rPr lang="de-DE" sz="1100" dirty="0"/>
              <a:t> </a:t>
            </a:r>
            <a:r>
              <a:rPr lang="de-DE" sz="1100" dirty="0" err="1"/>
              <a:t>further</a:t>
            </a:r>
            <a:r>
              <a:rPr lang="de-DE" sz="1100" dirty="0"/>
              <a:t> </a:t>
            </a:r>
            <a:r>
              <a:rPr lang="de-DE" sz="1100" dirty="0" err="1"/>
              <a:t>processed</a:t>
            </a:r>
            <a:r>
              <a:rPr lang="de-DE" sz="1100" dirty="0"/>
              <a:t> </a:t>
            </a:r>
            <a:r>
              <a:rPr lang="de-DE" sz="1100" dirty="0" err="1"/>
              <a:t>and</a:t>
            </a:r>
            <a:r>
              <a:rPr lang="de-DE" sz="1100" dirty="0"/>
              <a:t> </a:t>
            </a:r>
            <a:r>
              <a:rPr lang="de-DE" sz="1100" dirty="0" err="1"/>
              <a:t>sold</a:t>
            </a:r>
            <a:r>
              <a:rPr lang="de-DE" sz="1100" dirty="0"/>
              <a:t>.</a:t>
            </a:r>
          </a:p>
          <a:p>
            <a:r>
              <a:rPr lang="de-DE" sz="1100" dirty="0" err="1"/>
              <a:t>Energy</a:t>
            </a:r>
            <a:r>
              <a:rPr lang="de-DE" sz="1100" dirty="0"/>
              <a:t> </a:t>
            </a:r>
            <a:r>
              <a:rPr lang="de-DE" sz="1100" dirty="0" err="1"/>
              <a:t>and</a:t>
            </a:r>
            <a:r>
              <a:rPr lang="de-DE" sz="1100" dirty="0"/>
              <a:t> </a:t>
            </a:r>
            <a:r>
              <a:rPr lang="de-DE" sz="1100" dirty="0" err="1"/>
              <a:t>greenhouse</a:t>
            </a:r>
            <a:r>
              <a:rPr lang="de-DE" sz="1100" dirty="0"/>
              <a:t> gas </a:t>
            </a:r>
            <a:r>
              <a:rPr lang="de-DE" sz="1100" dirty="0" err="1"/>
              <a:t>interconnections</a:t>
            </a:r>
            <a:r>
              <a:rPr lang="de-DE" sz="1100" dirty="0"/>
              <a:t> </a:t>
            </a:r>
            <a:r>
              <a:rPr lang="de-DE" sz="1100" dirty="0" err="1"/>
              <a:t>are</a:t>
            </a:r>
            <a:r>
              <a:rPr lang="de-DE" sz="1100" dirty="0"/>
              <a:t> </a:t>
            </a:r>
            <a:r>
              <a:rPr lang="de-DE" sz="1100" dirty="0" err="1"/>
              <a:t>important</a:t>
            </a:r>
            <a:r>
              <a:rPr lang="de-DE" sz="1100" dirty="0"/>
              <a:t> </a:t>
            </a:r>
            <a:r>
              <a:rPr lang="de-DE" sz="1100" dirty="0" err="1"/>
              <a:t>factors</a:t>
            </a:r>
            <a:r>
              <a:rPr lang="de-DE" sz="1100" dirty="0"/>
              <a:t> </a:t>
            </a:r>
            <a:r>
              <a:rPr lang="de-DE" sz="1100" dirty="0" err="1"/>
              <a:t>to</a:t>
            </a:r>
            <a:r>
              <a:rPr lang="de-DE" sz="1100" dirty="0"/>
              <a:t> </a:t>
            </a:r>
            <a:r>
              <a:rPr lang="de-DE" sz="1100" dirty="0" err="1"/>
              <a:t>consider</a:t>
            </a:r>
            <a:r>
              <a:rPr lang="de-DE" sz="1100" dirty="0"/>
              <a:t> </a:t>
            </a:r>
            <a:r>
              <a:rPr lang="de-DE" sz="1100" dirty="0" err="1"/>
              <a:t>when</a:t>
            </a:r>
            <a:r>
              <a:rPr lang="de-DE" sz="1100" dirty="0"/>
              <a:t> </a:t>
            </a:r>
            <a:r>
              <a:rPr lang="de-DE" sz="1100" dirty="0" err="1"/>
              <a:t>establishing</a:t>
            </a:r>
            <a:r>
              <a:rPr lang="de-DE" sz="1100" dirty="0"/>
              <a:t> a MAR </a:t>
            </a:r>
            <a:r>
              <a:rPr lang="de-DE" sz="1100" dirty="0" err="1"/>
              <a:t>scheme</a:t>
            </a:r>
            <a:r>
              <a:rPr lang="de-DE" sz="1100" dirty="0"/>
              <a:t>. </a:t>
            </a:r>
            <a:r>
              <a:rPr lang="de-DE" sz="1100" dirty="0" err="1"/>
              <a:t>Energy</a:t>
            </a:r>
            <a:r>
              <a:rPr lang="de-DE" sz="1100" dirty="0"/>
              <a:t> </a:t>
            </a:r>
            <a:r>
              <a:rPr lang="de-DE" sz="1100" dirty="0" err="1"/>
              <a:t>is</a:t>
            </a:r>
            <a:r>
              <a:rPr lang="de-DE" sz="1100" dirty="0"/>
              <a:t> </a:t>
            </a:r>
            <a:r>
              <a:rPr lang="de-DE" sz="1100" dirty="0" err="1"/>
              <a:t>used</a:t>
            </a:r>
            <a:r>
              <a:rPr lang="de-DE" sz="1100" dirty="0"/>
              <a:t> in different </a:t>
            </a:r>
            <a:r>
              <a:rPr lang="de-DE" sz="1100" dirty="0" err="1"/>
              <a:t>stages</a:t>
            </a:r>
            <a:r>
              <a:rPr lang="de-DE" sz="1100" dirty="0"/>
              <a:t> </a:t>
            </a:r>
            <a:r>
              <a:rPr lang="de-DE" sz="1100" dirty="0" err="1"/>
              <a:t>of</a:t>
            </a:r>
            <a:r>
              <a:rPr lang="de-DE" sz="1100" dirty="0"/>
              <a:t> MAR </a:t>
            </a:r>
            <a:r>
              <a:rPr lang="de-DE" sz="1100" dirty="0" err="1"/>
              <a:t>scheme</a:t>
            </a:r>
            <a:r>
              <a:rPr lang="de-DE" sz="1100" dirty="0"/>
              <a:t> </a:t>
            </a:r>
            <a:r>
              <a:rPr lang="de-DE" sz="1100" dirty="0" err="1"/>
              <a:t>planning</a:t>
            </a:r>
            <a:r>
              <a:rPr lang="de-DE" sz="1100" dirty="0"/>
              <a:t>, </a:t>
            </a:r>
            <a:r>
              <a:rPr lang="de-DE" sz="1100" dirty="0" err="1"/>
              <a:t>implementation</a:t>
            </a:r>
            <a:r>
              <a:rPr lang="de-DE" sz="1100" dirty="0"/>
              <a:t> </a:t>
            </a:r>
            <a:r>
              <a:rPr lang="de-DE" sz="1100" dirty="0" err="1"/>
              <a:t>and</a:t>
            </a:r>
            <a:r>
              <a:rPr lang="de-DE" sz="1100" dirty="0"/>
              <a:t> </a:t>
            </a:r>
            <a:r>
              <a:rPr lang="de-DE" sz="1100" dirty="0" err="1"/>
              <a:t>operation</a:t>
            </a:r>
            <a:r>
              <a:rPr lang="de-DE" sz="1100" dirty="0"/>
              <a:t>. </a:t>
            </a:r>
            <a:r>
              <a:rPr lang="de-DE" sz="1100" dirty="0" err="1"/>
              <a:t>For</a:t>
            </a:r>
            <a:r>
              <a:rPr lang="de-DE" sz="1100" dirty="0"/>
              <a:t> </a:t>
            </a:r>
            <a:r>
              <a:rPr lang="de-DE" sz="1100" dirty="0" err="1"/>
              <a:t>instance</a:t>
            </a:r>
            <a:r>
              <a:rPr lang="de-DE" sz="1100" dirty="0"/>
              <a:t>, </a:t>
            </a:r>
            <a:r>
              <a:rPr lang="de-DE" sz="1100" dirty="0" err="1"/>
              <a:t>construction</a:t>
            </a:r>
            <a:r>
              <a:rPr lang="de-DE" sz="1100" dirty="0"/>
              <a:t> </a:t>
            </a:r>
            <a:r>
              <a:rPr lang="de-DE" sz="1100" dirty="0" err="1"/>
              <a:t>techniques</a:t>
            </a:r>
            <a:r>
              <a:rPr lang="de-DE" sz="1100" dirty="0"/>
              <a:t> </a:t>
            </a:r>
            <a:r>
              <a:rPr lang="de-DE" sz="1100" dirty="0" err="1"/>
              <a:t>and</a:t>
            </a:r>
            <a:r>
              <a:rPr lang="de-DE" sz="1100" dirty="0"/>
              <a:t> </a:t>
            </a:r>
            <a:r>
              <a:rPr lang="de-DE" sz="1100" dirty="0" err="1"/>
              <a:t>required</a:t>
            </a:r>
            <a:r>
              <a:rPr lang="de-DE" sz="1100" dirty="0"/>
              <a:t> </a:t>
            </a:r>
            <a:r>
              <a:rPr lang="de-DE" sz="1100" dirty="0" err="1"/>
              <a:t>materials</a:t>
            </a:r>
            <a:r>
              <a:rPr lang="de-DE" sz="1100" dirty="0"/>
              <a:t> </a:t>
            </a:r>
            <a:r>
              <a:rPr lang="de-DE" sz="1100" dirty="0" err="1"/>
              <a:t>for</a:t>
            </a:r>
            <a:r>
              <a:rPr lang="de-DE" sz="1100" dirty="0"/>
              <a:t> a MAR </a:t>
            </a:r>
            <a:r>
              <a:rPr lang="de-DE" sz="1100" dirty="0" err="1"/>
              <a:t>scheme</a:t>
            </a:r>
            <a:r>
              <a:rPr lang="de-DE" sz="1100" dirty="0"/>
              <a:t> </a:t>
            </a:r>
            <a:r>
              <a:rPr lang="de-DE" sz="1100" dirty="0" err="1"/>
              <a:t>should</a:t>
            </a:r>
            <a:r>
              <a:rPr lang="de-DE" sz="1100" dirty="0"/>
              <a:t> </a:t>
            </a:r>
            <a:r>
              <a:rPr lang="de-DE" sz="1100" dirty="0" err="1"/>
              <a:t>be</a:t>
            </a:r>
            <a:r>
              <a:rPr lang="de-DE" sz="1100" dirty="0"/>
              <a:t> </a:t>
            </a:r>
            <a:r>
              <a:rPr lang="de-DE" sz="1100" dirty="0" err="1"/>
              <a:t>considered</a:t>
            </a:r>
            <a:r>
              <a:rPr lang="de-DE" sz="1100" dirty="0"/>
              <a:t> </a:t>
            </a:r>
            <a:r>
              <a:rPr lang="de-DE" sz="1100" dirty="0" err="1"/>
              <a:t>as</a:t>
            </a:r>
            <a:r>
              <a:rPr lang="de-DE" sz="1100" dirty="0"/>
              <a:t> </a:t>
            </a:r>
            <a:r>
              <a:rPr lang="de-DE" sz="1100" dirty="0" err="1"/>
              <a:t>well</a:t>
            </a:r>
            <a:r>
              <a:rPr lang="de-DE" sz="1100" dirty="0"/>
              <a:t> </a:t>
            </a:r>
            <a:r>
              <a:rPr lang="de-DE" sz="1100" dirty="0" err="1"/>
              <a:t>as</a:t>
            </a:r>
            <a:r>
              <a:rPr lang="de-DE" sz="1100" dirty="0"/>
              <a:t> </a:t>
            </a:r>
            <a:r>
              <a:rPr lang="de-DE" sz="1100" dirty="0" err="1"/>
              <a:t>the</a:t>
            </a:r>
            <a:r>
              <a:rPr lang="de-DE" sz="1100" dirty="0"/>
              <a:t> </a:t>
            </a:r>
            <a:r>
              <a:rPr lang="de-DE" sz="1100" dirty="0" err="1"/>
              <a:t>use</a:t>
            </a:r>
            <a:r>
              <a:rPr lang="de-DE" sz="1100" dirty="0"/>
              <a:t> </a:t>
            </a:r>
            <a:r>
              <a:rPr lang="de-DE" sz="1100" dirty="0" err="1"/>
              <a:t>of</a:t>
            </a:r>
            <a:r>
              <a:rPr lang="de-DE" sz="1100" dirty="0"/>
              <a:t> </a:t>
            </a:r>
            <a:r>
              <a:rPr lang="de-DE" sz="1100" dirty="0" err="1"/>
              <a:t>energy</a:t>
            </a:r>
            <a:r>
              <a:rPr lang="de-DE" sz="1100" dirty="0"/>
              <a:t> </a:t>
            </a:r>
            <a:r>
              <a:rPr lang="de-DE" sz="1100" dirty="0" err="1"/>
              <a:t>efficient</a:t>
            </a:r>
            <a:r>
              <a:rPr lang="de-DE" sz="1100" dirty="0"/>
              <a:t> </a:t>
            </a:r>
            <a:r>
              <a:rPr lang="de-DE" sz="1100" dirty="0" err="1"/>
              <a:t>pumps</a:t>
            </a:r>
            <a:r>
              <a:rPr lang="de-DE" sz="1100" dirty="0"/>
              <a:t> </a:t>
            </a:r>
            <a:r>
              <a:rPr lang="de-DE" sz="1100" dirty="0" err="1"/>
              <a:t>or</a:t>
            </a:r>
            <a:r>
              <a:rPr lang="de-DE" sz="1100" dirty="0"/>
              <a:t> </a:t>
            </a:r>
            <a:r>
              <a:rPr lang="de-DE" sz="1100" dirty="0" err="1"/>
              <a:t>using</a:t>
            </a:r>
            <a:r>
              <a:rPr lang="de-DE" sz="1100" dirty="0"/>
              <a:t> </a:t>
            </a:r>
            <a:r>
              <a:rPr lang="de-DE" sz="1100" dirty="0" err="1"/>
              <a:t>gravity</a:t>
            </a:r>
            <a:r>
              <a:rPr lang="de-DE" sz="1100" dirty="0"/>
              <a:t> </a:t>
            </a:r>
            <a:r>
              <a:rPr lang="de-DE" sz="1100" dirty="0" err="1"/>
              <a:t>flows</a:t>
            </a:r>
            <a:r>
              <a:rPr lang="de-DE" sz="1100" dirty="0"/>
              <a:t> </a:t>
            </a:r>
            <a:r>
              <a:rPr lang="de-DE" sz="1100" dirty="0" err="1"/>
              <a:t>instead</a:t>
            </a:r>
            <a:r>
              <a:rPr lang="de-DE" sz="1100" dirty="0"/>
              <a:t> </a:t>
            </a:r>
            <a:r>
              <a:rPr lang="de-DE" sz="1100" dirty="0" err="1"/>
              <a:t>of</a:t>
            </a:r>
            <a:r>
              <a:rPr lang="de-DE" sz="1100" dirty="0"/>
              <a:t> </a:t>
            </a:r>
            <a:r>
              <a:rPr lang="de-DE" sz="1100" dirty="0" err="1"/>
              <a:t>pumps</a:t>
            </a:r>
            <a:r>
              <a:rPr lang="de-DE" sz="1100" dirty="0"/>
              <a:t> </a:t>
            </a:r>
            <a:r>
              <a:rPr lang="de-DE" sz="1100" dirty="0" err="1"/>
              <a:t>are</a:t>
            </a:r>
            <a:r>
              <a:rPr lang="de-DE" sz="1100" dirty="0"/>
              <a:t> also a </a:t>
            </a:r>
            <a:r>
              <a:rPr lang="de-DE" sz="1100" dirty="0" err="1"/>
              <a:t>viable</a:t>
            </a:r>
            <a:r>
              <a:rPr lang="de-DE" sz="1100" dirty="0"/>
              <a:t> </a:t>
            </a:r>
            <a:r>
              <a:rPr lang="de-DE" sz="1100" dirty="0" err="1"/>
              <a:t>option</a:t>
            </a:r>
            <a:r>
              <a:rPr lang="de-DE" sz="1100" dirty="0"/>
              <a:t>. In </a:t>
            </a:r>
            <a:r>
              <a:rPr lang="de-DE" sz="1100" dirty="0" err="1"/>
              <a:t>general</a:t>
            </a:r>
            <a:r>
              <a:rPr lang="de-DE" sz="1100" dirty="0"/>
              <a:t>, </a:t>
            </a:r>
            <a:r>
              <a:rPr lang="de-DE" sz="1100" dirty="0" err="1"/>
              <a:t>renewable</a:t>
            </a:r>
            <a:r>
              <a:rPr lang="de-DE" sz="1100" dirty="0"/>
              <a:t> </a:t>
            </a:r>
            <a:r>
              <a:rPr lang="de-DE" sz="1100" dirty="0" err="1"/>
              <a:t>energy</a:t>
            </a:r>
            <a:r>
              <a:rPr lang="de-DE" sz="1100" dirty="0"/>
              <a:t> </a:t>
            </a:r>
            <a:r>
              <a:rPr lang="de-DE" sz="1100" dirty="0" err="1"/>
              <a:t>sources</a:t>
            </a:r>
            <a:r>
              <a:rPr lang="de-DE" sz="1100" dirty="0"/>
              <a:t> </a:t>
            </a:r>
            <a:r>
              <a:rPr lang="de-DE" sz="1100" dirty="0" err="1"/>
              <a:t>might</a:t>
            </a:r>
            <a:r>
              <a:rPr lang="de-DE" sz="1100" dirty="0"/>
              <a:t> </a:t>
            </a:r>
            <a:r>
              <a:rPr lang="de-DE" sz="1100" dirty="0" err="1"/>
              <a:t>be</a:t>
            </a:r>
            <a:r>
              <a:rPr lang="de-DE" sz="1100" dirty="0"/>
              <a:t> </a:t>
            </a:r>
            <a:r>
              <a:rPr lang="de-DE" sz="1100" dirty="0" err="1"/>
              <a:t>used</a:t>
            </a:r>
            <a:r>
              <a:rPr lang="de-DE" sz="1100" dirty="0"/>
              <a:t> on </a:t>
            </a:r>
            <a:r>
              <a:rPr lang="de-DE" sz="1100" dirty="0" err="1"/>
              <a:t>the</a:t>
            </a:r>
            <a:r>
              <a:rPr lang="de-DE" sz="1100" dirty="0"/>
              <a:t> MAR </a:t>
            </a:r>
            <a:r>
              <a:rPr lang="de-DE" sz="1100" dirty="0" err="1"/>
              <a:t>site</a:t>
            </a:r>
            <a:r>
              <a:rPr lang="de-DE" sz="1100" dirty="0"/>
              <a:t> </a:t>
            </a:r>
            <a:r>
              <a:rPr lang="de-DE" sz="1100" dirty="0" err="1"/>
              <a:t>to</a:t>
            </a:r>
            <a:r>
              <a:rPr lang="de-DE" sz="1100" dirty="0"/>
              <a:t> </a:t>
            </a:r>
            <a:r>
              <a:rPr lang="de-DE" sz="1100" dirty="0" err="1"/>
              <a:t>reduce</a:t>
            </a:r>
            <a:r>
              <a:rPr lang="de-DE" sz="1100" dirty="0"/>
              <a:t> </a:t>
            </a:r>
            <a:r>
              <a:rPr lang="de-DE" sz="1100" dirty="0" err="1"/>
              <a:t>greenhouse</a:t>
            </a:r>
            <a:r>
              <a:rPr lang="de-DE" sz="1100" dirty="0"/>
              <a:t> gas </a:t>
            </a:r>
            <a:r>
              <a:rPr lang="de-DE" sz="1100" dirty="0" err="1"/>
              <a:t>emissions</a:t>
            </a:r>
            <a:r>
              <a:rPr lang="de-DE" sz="1100" dirty="0"/>
              <a:t> (</a:t>
            </a:r>
            <a:r>
              <a:rPr lang="en-US" sz="1100" dirty="0"/>
              <a:t>NRMMC–EPHC–NHMRC, 2009</a:t>
            </a:r>
            <a:r>
              <a:rPr lang="de-DE" sz="1100" dirty="0"/>
              <a:t>).</a:t>
            </a:r>
          </a:p>
          <a:p>
            <a:r>
              <a:rPr lang="de-DE" sz="1100" b="1" dirty="0"/>
              <a:t>Potential </a:t>
            </a:r>
            <a:r>
              <a:rPr lang="de-DE" sz="1100" b="1" dirty="0" err="1"/>
              <a:t>Risks</a:t>
            </a:r>
            <a:endParaRPr lang="de-DE" sz="1100" b="1" dirty="0"/>
          </a:p>
          <a:p>
            <a:r>
              <a:rPr lang="de-DE" sz="1100" dirty="0"/>
              <a:t>The potential </a:t>
            </a:r>
            <a:r>
              <a:rPr lang="de-DE" sz="1100" dirty="0" err="1"/>
              <a:t>synergies</a:t>
            </a:r>
            <a:r>
              <a:rPr lang="de-DE" sz="1100" dirty="0"/>
              <a:t> </a:t>
            </a:r>
            <a:r>
              <a:rPr lang="de-DE" sz="1100" dirty="0" err="1"/>
              <a:t>and</a:t>
            </a:r>
            <a:r>
              <a:rPr lang="de-DE" sz="1100" dirty="0"/>
              <a:t> trade-offs also </a:t>
            </a:r>
            <a:r>
              <a:rPr lang="de-DE" sz="1100" dirty="0" err="1"/>
              <a:t>depend</a:t>
            </a:r>
            <a:r>
              <a:rPr lang="de-DE" sz="1100" dirty="0"/>
              <a:t> on </a:t>
            </a:r>
            <a:r>
              <a:rPr lang="de-DE" sz="1100" dirty="0" err="1"/>
              <a:t>specific</a:t>
            </a:r>
            <a:r>
              <a:rPr lang="de-DE" sz="1100" dirty="0"/>
              <a:t> MAR </a:t>
            </a:r>
            <a:r>
              <a:rPr lang="de-DE" sz="1100" dirty="0" err="1"/>
              <a:t>schemes</a:t>
            </a:r>
            <a:r>
              <a:rPr lang="de-DE" sz="1100" dirty="0"/>
              <a:t> </a:t>
            </a:r>
            <a:r>
              <a:rPr lang="de-DE" sz="1100" dirty="0" err="1"/>
              <a:t>as</a:t>
            </a:r>
            <a:r>
              <a:rPr lang="de-DE" sz="1100" dirty="0"/>
              <a:t> </a:t>
            </a:r>
            <a:r>
              <a:rPr lang="de-DE" sz="1100" dirty="0" err="1"/>
              <a:t>there</a:t>
            </a:r>
            <a:r>
              <a:rPr lang="de-DE" sz="1100" dirty="0"/>
              <a:t> </a:t>
            </a:r>
            <a:r>
              <a:rPr lang="de-DE" sz="1100" dirty="0" err="1"/>
              <a:t>are</a:t>
            </a:r>
            <a:r>
              <a:rPr lang="de-DE" sz="1100" dirty="0"/>
              <a:t> so </a:t>
            </a:r>
            <a:r>
              <a:rPr lang="de-DE" sz="1100" dirty="0" err="1"/>
              <a:t>many</a:t>
            </a:r>
            <a:r>
              <a:rPr lang="de-DE" sz="1100" dirty="0"/>
              <a:t> different </a:t>
            </a:r>
            <a:r>
              <a:rPr lang="de-DE" sz="1100" dirty="0" err="1"/>
              <a:t>techniques</a:t>
            </a:r>
            <a:r>
              <a:rPr lang="de-DE" sz="1100" dirty="0"/>
              <a:t> </a:t>
            </a:r>
            <a:r>
              <a:rPr lang="de-DE" sz="1100" dirty="0" err="1"/>
              <a:t>available</a:t>
            </a:r>
            <a:r>
              <a:rPr lang="de-DE" sz="1100" dirty="0"/>
              <a:t>. </a:t>
            </a:r>
            <a:r>
              <a:rPr lang="de-DE" sz="1100" dirty="0" err="1"/>
              <a:t>For</a:t>
            </a:r>
            <a:r>
              <a:rPr lang="de-DE" sz="1100" dirty="0"/>
              <a:t> </a:t>
            </a:r>
            <a:r>
              <a:rPr lang="de-DE" sz="1100" dirty="0" err="1"/>
              <a:t>instance</a:t>
            </a:r>
            <a:r>
              <a:rPr lang="de-DE" sz="1100" dirty="0"/>
              <a:t>, </a:t>
            </a:r>
            <a:r>
              <a:rPr lang="de-DE" sz="1100" dirty="0" err="1"/>
              <a:t>when</a:t>
            </a:r>
            <a:r>
              <a:rPr lang="de-DE" sz="1100" dirty="0"/>
              <a:t> </a:t>
            </a:r>
            <a:r>
              <a:rPr lang="de-DE" sz="1100" dirty="0" err="1"/>
              <a:t>implementing</a:t>
            </a:r>
            <a:r>
              <a:rPr lang="de-DE" sz="1100" dirty="0"/>
              <a:t> </a:t>
            </a:r>
            <a:r>
              <a:rPr lang="de-DE" sz="1100" dirty="0" err="1"/>
              <a:t>infiltration</a:t>
            </a:r>
            <a:r>
              <a:rPr lang="de-DE" sz="1100" dirty="0"/>
              <a:t> </a:t>
            </a:r>
            <a:r>
              <a:rPr lang="de-DE" sz="1100" dirty="0" err="1"/>
              <a:t>basin</a:t>
            </a:r>
            <a:r>
              <a:rPr lang="de-DE" sz="1100" dirty="0"/>
              <a:t> in an </a:t>
            </a:r>
            <a:r>
              <a:rPr lang="de-DE" sz="1100" dirty="0" err="1"/>
              <a:t>area</a:t>
            </a:r>
            <a:r>
              <a:rPr lang="de-DE" sz="1100" dirty="0"/>
              <a:t>, </a:t>
            </a:r>
            <a:r>
              <a:rPr lang="de-DE" sz="1100" dirty="0" err="1"/>
              <a:t>some</a:t>
            </a:r>
            <a:r>
              <a:rPr lang="de-DE" sz="1100" dirty="0"/>
              <a:t> additional </a:t>
            </a:r>
            <a:r>
              <a:rPr lang="de-DE" sz="1100" dirty="0" err="1"/>
              <a:t>trade</a:t>
            </a:r>
            <a:r>
              <a:rPr lang="de-DE" sz="1100" dirty="0"/>
              <a:t> </a:t>
            </a:r>
            <a:r>
              <a:rPr lang="de-DE" sz="1100" dirty="0" err="1"/>
              <a:t>offs</a:t>
            </a:r>
            <a:r>
              <a:rPr lang="de-DE" sz="1100" dirty="0"/>
              <a:t> </a:t>
            </a:r>
            <a:r>
              <a:rPr lang="de-DE" sz="1100" dirty="0" err="1"/>
              <a:t>might</a:t>
            </a:r>
            <a:r>
              <a:rPr lang="de-DE" sz="1100" dirty="0"/>
              <a:t> </a:t>
            </a:r>
            <a:r>
              <a:rPr lang="de-DE" sz="1100" dirty="0" err="1"/>
              <a:t>come</a:t>
            </a:r>
            <a:r>
              <a:rPr lang="de-DE" sz="1100" dirty="0"/>
              <a:t> </a:t>
            </a:r>
            <a:r>
              <a:rPr lang="de-DE" sz="1100" dirty="0" err="1"/>
              <a:t>from</a:t>
            </a:r>
            <a:r>
              <a:rPr lang="de-DE" sz="1100" dirty="0"/>
              <a:t> </a:t>
            </a:r>
            <a:r>
              <a:rPr lang="de-DE" sz="1100" dirty="0" err="1"/>
              <a:t>land</a:t>
            </a:r>
            <a:r>
              <a:rPr lang="de-DE" sz="1100" dirty="0"/>
              <a:t> </a:t>
            </a:r>
            <a:r>
              <a:rPr lang="de-DE" sz="1100" dirty="0" err="1"/>
              <a:t>requirements</a:t>
            </a:r>
            <a:r>
              <a:rPr lang="de-DE" sz="1100" dirty="0"/>
              <a:t>, potential </a:t>
            </a:r>
            <a:r>
              <a:rPr lang="de-DE" sz="1100" dirty="0" err="1"/>
              <a:t>clogging</a:t>
            </a:r>
            <a:r>
              <a:rPr lang="de-DE" sz="1100" dirty="0"/>
              <a:t> </a:t>
            </a:r>
            <a:r>
              <a:rPr lang="de-DE" sz="1100" dirty="0" err="1"/>
              <a:t>which</a:t>
            </a:r>
            <a:r>
              <a:rPr lang="de-DE" sz="1100" dirty="0"/>
              <a:t> </a:t>
            </a:r>
            <a:r>
              <a:rPr lang="de-DE" sz="1100" dirty="0" err="1"/>
              <a:t>is</a:t>
            </a:r>
            <a:r>
              <a:rPr lang="de-DE" sz="1100" dirty="0"/>
              <a:t> </a:t>
            </a:r>
            <a:r>
              <a:rPr lang="en-US" sz="1100" dirty="0"/>
              <a:t>a key operational challenge where untreated or incompletely treated water is recharged or the mobilization of contaminants in the soil zone due to the recharge. Moreover, the infiltration basins might favor mosquito breeding that could impact human health over time (</a:t>
            </a:r>
            <a:r>
              <a:rPr lang="en-US" sz="1100" dirty="0" err="1"/>
              <a:t>Maliva</a:t>
            </a:r>
            <a:r>
              <a:rPr lang="en-US" sz="1100" dirty="0"/>
              <a:t>, 2019).</a:t>
            </a:r>
          </a:p>
          <a:p>
            <a:pPr>
              <a:spcBef>
                <a:spcPts val="423"/>
              </a:spcBef>
              <a:spcAft>
                <a:spcPts val="0"/>
              </a:spcAft>
            </a:pPr>
            <a:r>
              <a:rPr lang="de-DE" sz="800" b="1" dirty="0"/>
              <a:t>––––––––––––––––</a:t>
            </a:r>
          </a:p>
          <a:p>
            <a:r>
              <a:rPr lang="de-DE" sz="800" b="1" dirty="0"/>
              <a:t>References</a:t>
            </a:r>
          </a:p>
          <a:p>
            <a:pPr marL="197889" indent="-197889" algn="l" rtl="0">
              <a:spcAft>
                <a:spcPts val="634"/>
              </a:spcAft>
              <a:defRPr/>
            </a:pPr>
            <a:r>
              <a:rPr lang="en-US" sz="800" i="1" dirty="0" err="1"/>
              <a:t>Maliva</a:t>
            </a:r>
            <a:r>
              <a:rPr lang="en-US" sz="800" i="1" dirty="0"/>
              <a:t>, R. G. (2019). Surface Spreading System—Infiltration Basins. </a:t>
            </a:r>
            <a:r>
              <a:rPr lang="en-US" sz="800" i="1" dirty="0" err="1"/>
              <a:t>SpringerBriefs</a:t>
            </a:r>
            <a:r>
              <a:rPr lang="en-US" sz="800" i="1" dirty="0"/>
              <a:t> in Electrical and Computer Engineering, 469–515. doi:10.1007/978-3-030-11084-0_15 </a:t>
            </a:r>
            <a:endParaRPr lang="de-DE" sz="800" i="1" dirty="0"/>
          </a:p>
          <a:p>
            <a:pPr marL="197889" indent="-197889" algn="l" rtl="0">
              <a:spcAft>
                <a:spcPts val="634"/>
              </a:spcAft>
              <a:defRPr/>
            </a:pPr>
            <a:r>
              <a:rPr lang="en-US" sz="800" i="1" dirty="0"/>
              <a:t>NRMMC–EPHC–NHMRC (2009): Australian Guidelines for Water Recycling, Managing Health and Environmental Risks, Volume 2C—Managed Aquifer Recharge. Natural Resource Management Ministerial Council, Environment Protection and Heritage Council National Health and Medical Research Council. Available at</a:t>
            </a:r>
            <a:r>
              <a:rPr lang="en-US" sz="800" i="1" u="sng" dirty="0"/>
              <a:t>: http://</a:t>
            </a:r>
            <a:r>
              <a:rPr lang="en-US" sz="800" i="1" u="sng" dirty="0" err="1"/>
              <a:t>www.ephc.gov.au</a:t>
            </a:r>
            <a:r>
              <a:rPr lang="en-US" sz="800" i="1" u="sng" dirty="0"/>
              <a:t>/ taxonomy/term/39 (accessed: 11/09/2021).</a:t>
            </a:r>
          </a:p>
        </p:txBody>
      </p:sp>
      <p:sp>
        <p:nvSpPr>
          <p:cNvPr id="4" name="Kopfzeilenplatzhalter 3"/>
          <p:cNvSpPr>
            <a:spLocks noGrp="1"/>
          </p:cNvSpPr>
          <p:nvPr>
            <p:ph type="hdr" sz="quarter"/>
          </p:nvPr>
        </p:nvSpPr>
        <p:spPr/>
        <p:txBody>
          <a:bodyPr/>
          <a:lstStyle/>
          <a:p>
            <a:r>
              <a:rPr lang="de-DE"/>
              <a:t>Learning Unit 07 | Nexus sound solutions – for the clean supply of water, energy and food</a:t>
            </a:r>
            <a:endParaRPr lang="de-DE" dirty="0"/>
          </a:p>
        </p:txBody>
      </p:sp>
      <p:sp>
        <p:nvSpPr>
          <p:cNvPr id="5" name="Folienbildplatzhalter 1">
            <a:extLst>
              <a:ext uri="{FF2B5EF4-FFF2-40B4-BE49-F238E27FC236}">
                <a16:creationId xmlns:a16="http://schemas.microsoft.com/office/drawing/2014/main" id="{B9D6988B-54AF-8B46-B28F-DA43550B4654}"/>
              </a:ext>
            </a:extLst>
          </p:cNvPr>
          <p:cNvSpPr>
            <a:spLocks noGrp="1" noRot="1" noChangeAspect="1"/>
          </p:cNvSpPr>
          <p:nvPr>
            <p:ph type="sldImg"/>
          </p:nvPr>
        </p:nvSpPr>
        <p:spPr>
          <a:xfrm>
            <a:off x="346075" y="84138"/>
            <a:ext cx="6635750" cy="497681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p>
    </p:spTree>
    <p:extLst>
      <p:ext uri="{BB962C8B-B14F-4D97-AF65-F5344CB8AC3E}">
        <p14:creationId xmlns:p14="http://schemas.microsoft.com/office/powerpoint/2010/main" val="226303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smtClean="0"/>
              <a:t>Constructed</a:t>
            </a:r>
            <a:r>
              <a:rPr lang="de-DE" baseline="0" dirty="0" smtClean="0"/>
              <a:t> </a:t>
            </a:r>
            <a:r>
              <a:rPr lang="de-DE" baseline="0" dirty="0" err="1" smtClean="0"/>
              <a:t>wetlands</a:t>
            </a:r>
            <a:r>
              <a:rPr lang="de-DE" baseline="0" dirty="0" smtClean="0"/>
              <a:t> (CWs) </a:t>
            </a:r>
          </a:p>
          <a:p>
            <a:endParaRPr lang="de-DE" baseline="0" dirty="0" smtClean="0"/>
          </a:p>
          <a:p>
            <a:r>
              <a:rPr lang="de-DE" baseline="0" dirty="0" smtClean="0"/>
              <a:t>CWs </a:t>
            </a:r>
            <a:r>
              <a:rPr lang="de-DE" baseline="0" dirty="0" err="1" smtClean="0"/>
              <a:t>utilize</a:t>
            </a:r>
            <a:r>
              <a:rPr lang="de-DE" baseline="0" dirty="0" smtClean="0"/>
              <a:t> </a:t>
            </a:r>
            <a:r>
              <a:rPr lang="de-DE" baseline="0" dirty="0" err="1" smtClean="0"/>
              <a:t>processes</a:t>
            </a:r>
            <a:r>
              <a:rPr lang="de-DE" baseline="0" dirty="0" smtClean="0"/>
              <a:t> </a:t>
            </a:r>
            <a:r>
              <a:rPr lang="de-DE" baseline="0" dirty="0" err="1" smtClean="0"/>
              <a:t>that</a:t>
            </a:r>
            <a:r>
              <a:rPr lang="de-DE" baseline="0" dirty="0" smtClean="0"/>
              <a:t> </a:t>
            </a:r>
            <a:r>
              <a:rPr lang="de-DE" baseline="0" dirty="0" err="1" smtClean="0"/>
              <a:t>occur</a:t>
            </a:r>
            <a:r>
              <a:rPr lang="de-DE" baseline="0" dirty="0" smtClean="0"/>
              <a:t> in </a:t>
            </a:r>
            <a:r>
              <a:rPr lang="de-DE" baseline="0" dirty="0" err="1" smtClean="0"/>
              <a:t>natural</a:t>
            </a:r>
            <a:r>
              <a:rPr lang="de-DE" baseline="0" dirty="0" smtClean="0"/>
              <a:t> </a:t>
            </a:r>
            <a:r>
              <a:rPr lang="de-DE" baseline="0" dirty="0" err="1" smtClean="0"/>
              <a:t>wetlands</a:t>
            </a:r>
            <a:r>
              <a:rPr lang="de-DE" baseline="0" dirty="0" smtClean="0"/>
              <a:t> </a:t>
            </a:r>
            <a:r>
              <a:rPr lang="de-DE" baseline="0" dirty="0" err="1" smtClean="0"/>
              <a:t>to</a:t>
            </a:r>
            <a:r>
              <a:rPr lang="de-DE" baseline="0" dirty="0" smtClean="0"/>
              <a:t> </a:t>
            </a:r>
            <a:r>
              <a:rPr lang="de-DE" baseline="0" dirty="0" err="1" smtClean="0"/>
              <a:t>treat</a:t>
            </a:r>
            <a:r>
              <a:rPr lang="de-DE" baseline="0" dirty="0" smtClean="0"/>
              <a:t> </a:t>
            </a:r>
            <a:r>
              <a:rPr lang="de-DE" baseline="0" dirty="0" err="1" smtClean="0"/>
              <a:t>wastewaters</a:t>
            </a:r>
            <a:r>
              <a:rPr lang="de-DE" baseline="0" dirty="0" smtClean="0"/>
              <a:t>.</a:t>
            </a:r>
          </a:p>
          <a:p>
            <a:endParaRPr lang="de-DE" baseline="0" dirty="0" smtClean="0"/>
          </a:p>
          <a:p>
            <a:r>
              <a:rPr lang="de-DE" baseline="0" dirty="0" err="1" smtClean="0"/>
              <a:t>From</a:t>
            </a:r>
            <a:r>
              <a:rPr lang="de-DE" baseline="0" dirty="0" smtClean="0"/>
              <a:t> a </a:t>
            </a:r>
            <a:r>
              <a:rPr lang="de-DE" baseline="0" dirty="0" err="1" smtClean="0"/>
              <a:t>hydrological</a:t>
            </a:r>
            <a:r>
              <a:rPr lang="de-DE" baseline="0" dirty="0" smtClean="0"/>
              <a:t> </a:t>
            </a:r>
            <a:r>
              <a:rPr lang="de-DE" baseline="0" dirty="0" err="1" smtClean="0"/>
              <a:t>point</a:t>
            </a:r>
            <a:r>
              <a:rPr lang="de-DE" baseline="0" dirty="0" smtClean="0"/>
              <a:t> </a:t>
            </a:r>
            <a:r>
              <a:rPr lang="de-DE" baseline="0" dirty="0" err="1" smtClean="0"/>
              <a:t>of</a:t>
            </a:r>
            <a:r>
              <a:rPr lang="de-DE" baseline="0" dirty="0" smtClean="0"/>
              <a:t> </a:t>
            </a:r>
            <a:r>
              <a:rPr lang="de-DE" baseline="0" dirty="0" err="1" smtClean="0"/>
              <a:t>view</a:t>
            </a:r>
            <a:r>
              <a:rPr lang="de-DE" baseline="0" dirty="0" smtClean="0"/>
              <a:t>, </a:t>
            </a:r>
            <a:r>
              <a:rPr lang="de-DE" baseline="0" dirty="0" err="1" smtClean="0"/>
              <a:t>wetlands</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categorized</a:t>
            </a:r>
            <a:r>
              <a:rPr lang="de-DE" baseline="0" dirty="0" smtClean="0"/>
              <a:t> </a:t>
            </a:r>
            <a:r>
              <a:rPr lang="de-DE" baseline="0" dirty="0" err="1" smtClean="0"/>
              <a:t>as</a:t>
            </a:r>
            <a:endParaRPr lang="de-DE" baseline="0" dirty="0" smtClean="0"/>
          </a:p>
          <a:p>
            <a:endParaRPr lang="de-DE" dirty="0" smtClean="0"/>
          </a:p>
          <a:p>
            <a:r>
              <a:rPr lang="de-DE" dirty="0" smtClean="0"/>
              <a:t>Outline</a:t>
            </a:r>
            <a:endParaRPr lang="en-US" dirty="0"/>
          </a:p>
        </p:txBody>
      </p:sp>
      <p:sp>
        <p:nvSpPr>
          <p:cNvPr id="4" name="Header Placeholder 3"/>
          <p:cNvSpPr>
            <a:spLocks noGrp="1"/>
          </p:cNvSpPr>
          <p:nvPr>
            <p:ph type="hdr" sz="quarter" idx="10"/>
          </p:nvPr>
        </p:nvSpPr>
        <p:spPr/>
        <p:txBody>
          <a:bodyPr/>
          <a:lstStyle/>
          <a:p>
            <a:r>
              <a:rPr lang="de-DE" smtClean="0"/>
              <a:t>Learning Unit 07 | Nexus sound solutions – for the clean supply of water, energy and food</a:t>
            </a:r>
            <a:endParaRPr lang="de-DE" dirty="0"/>
          </a:p>
        </p:txBody>
      </p:sp>
    </p:spTree>
    <p:extLst>
      <p:ext uri="{BB962C8B-B14F-4D97-AF65-F5344CB8AC3E}">
        <p14:creationId xmlns:p14="http://schemas.microsoft.com/office/powerpoint/2010/main" val="2584196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izenplatzhalter 2"/>
          <p:cNvSpPr>
            <a:spLocks noGrp="1"/>
          </p:cNvSpPr>
          <p:nvPr>
            <p:ph type="body" idx="1"/>
          </p:nvPr>
        </p:nvSpPr>
        <p:spPr>
          <a:xfrm>
            <a:off x="341376" y="5165455"/>
            <a:ext cx="6640102" cy="3740006"/>
          </a:xfrm>
        </p:spPr>
        <p:txBody>
          <a:bodyPr/>
          <a:lstStyle/>
          <a:p>
            <a:r>
              <a:rPr lang="de-DE" sz="800" i="1" u="sng" dirty="0" err="1" smtClean="0"/>
              <a:t>Introduction</a:t>
            </a:r>
            <a:endParaRPr lang="de-DE" sz="800" i="1" u="sng" dirty="0" smtClean="0"/>
          </a:p>
          <a:p>
            <a:r>
              <a:rPr lang="de-DE" sz="800" i="0" u="none" dirty="0" err="1" smtClean="0"/>
              <a:t>Constructed</a:t>
            </a:r>
            <a:r>
              <a:rPr lang="de-DE" sz="800" i="0" u="none" dirty="0" smtClean="0"/>
              <a:t> </a:t>
            </a:r>
            <a:r>
              <a:rPr lang="de-DE" sz="800" i="0" u="none" dirty="0" err="1" smtClean="0"/>
              <a:t>wetlands</a:t>
            </a:r>
            <a:r>
              <a:rPr lang="de-DE" sz="800" i="0" u="none" dirty="0" smtClean="0"/>
              <a:t> </a:t>
            </a:r>
            <a:r>
              <a:rPr lang="de-DE" sz="800" i="0" u="none" dirty="0" err="1" smtClean="0"/>
              <a:t>are</a:t>
            </a:r>
            <a:r>
              <a:rPr lang="de-DE" sz="800" i="0" u="none" dirty="0" smtClean="0"/>
              <a:t> </a:t>
            </a:r>
            <a:r>
              <a:rPr lang="de-DE" sz="800" i="0" u="none" dirty="0" err="1" smtClean="0"/>
              <a:t>one</a:t>
            </a:r>
            <a:r>
              <a:rPr lang="de-DE" sz="800" i="0" u="none" dirty="0" smtClean="0"/>
              <a:t> </a:t>
            </a:r>
            <a:r>
              <a:rPr lang="de-DE" sz="800" i="0" u="none" dirty="0" err="1" smtClean="0"/>
              <a:t>of</a:t>
            </a:r>
            <a:r>
              <a:rPr lang="de-DE" sz="800" i="0" u="none" dirty="0" smtClean="0"/>
              <a:t> </a:t>
            </a:r>
            <a:r>
              <a:rPr lang="de-DE" sz="800" i="0" u="none" dirty="0" err="1" smtClean="0"/>
              <a:t>the</a:t>
            </a:r>
            <a:r>
              <a:rPr lang="de-DE" sz="800" i="0" u="none" dirty="0" smtClean="0"/>
              <a:t> </a:t>
            </a:r>
            <a:r>
              <a:rPr lang="de-DE" sz="800" i="0" u="none" dirty="0" err="1" smtClean="0"/>
              <a:t>most</a:t>
            </a:r>
            <a:r>
              <a:rPr lang="de-DE" sz="800" i="0" u="none" dirty="0" smtClean="0"/>
              <a:t> </a:t>
            </a:r>
            <a:r>
              <a:rPr lang="de-DE" sz="800" i="0" u="none" dirty="0" err="1" smtClean="0"/>
              <a:t>commonly</a:t>
            </a:r>
            <a:r>
              <a:rPr lang="de-DE" sz="800" i="0" u="none" dirty="0" smtClean="0"/>
              <a:t> </a:t>
            </a:r>
            <a:r>
              <a:rPr lang="de-DE" sz="800" i="0" u="none" dirty="0" err="1" smtClean="0"/>
              <a:t>implemented</a:t>
            </a:r>
            <a:r>
              <a:rPr lang="de-DE" sz="800" i="0" u="none" baseline="0" dirty="0" smtClean="0"/>
              <a:t> </a:t>
            </a:r>
            <a:r>
              <a:rPr lang="de-DE" sz="800" i="0" u="none" baseline="0" dirty="0" err="1" smtClean="0"/>
              <a:t>nature-based</a:t>
            </a:r>
            <a:r>
              <a:rPr lang="de-DE" sz="800" i="0" u="none" baseline="0" dirty="0" smtClean="0"/>
              <a:t> </a:t>
            </a:r>
            <a:r>
              <a:rPr lang="de-DE" sz="800" i="0" u="none" baseline="0" dirty="0" err="1" smtClean="0"/>
              <a:t>solution</a:t>
            </a:r>
            <a:r>
              <a:rPr lang="de-DE" sz="800" i="0" u="none" baseline="0" dirty="0" smtClean="0"/>
              <a:t> (NBS) </a:t>
            </a:r>
            <a:r>
              <a:rPr lang="de-DE" sz="800" i="0" u="none" baseline="0" dirty="0" err="1" smtClean="0"/>
              <a:t>when</a:t>
            </a:r>
            <a:r>
              <a:rPr lang="de-DE" sz="800" i="0" u="none" baseline="0" dirty="0" smtClean="0"/>
              <a:t> </a:t>
            </a:r>
            <a:r>
              <a:rPr lang="de-DE" sz="800" i="0" u="none" baseline="0" dirty="0" err="1" smtClean="0"/>
              <a:t>it</a:t>
            </a:r>
            <a:r>
              <a:rPr lang="de-DE" sz="800" i="0" u="none" baseline="0" dirty="0" smtClean="0"/>
              <a:t> </a:t>
            </a:r>
            <a:r>
              <a:rPr lang="de-DE" sz="800" i="0" u="none" baseline="0" dirty="0" err="1" smtClean="0"/>
              <a:t>comes</a:t>
            </a:r>
            <a:r>
              <a:rPr lang="de-DE" sz="800" i="0" u="none" baseline="0" dirty="0" smtClean="0"/>
              <a:t> </a:t>
            </a:r>
            <a:r>
              <a:rPr lang="de-DE" sz="800" i="0" u="none" baseline="0" dirty="0" err="1" smtClean="0"/>
              <a:t>to</a:t>
            </a:r>
            <a:r>
              <a:rPr lang="de-DE" sz="800" i="0" u="none" baseline="0" dirty="0" smtClean="0"/>
              <a:t> </a:t>
            </a:r>
            <a:r>
              <a:rPr lang="de-DE" sz="800" i="0" u="none" baseline="0" dirty="0" err="1" smtClean="0"/>
              <a:t>domestic</a:t>
            </a:r>
            <a:r>
              <a:rPr lang="de-DE" sz="800" i="0" u="none" baseline="0" dirty="0" smtClean="0"/>
              <a:t> </a:t>
            </a:r>
            <a:r>
              <a:rPr lang="de-DE" sz="800" i="0" u="none" baseline="0" dirty="0" err="1" smtClean="0"/>
              <a:t>wastewater</a:t>
            </a:r>
            <a:r>
              <a:rPr lang="de-DE" sz="800" i="0" u="none" baseline="0" dirty="0" smtClean="0"/>
              <a:t> </a:t>
            </a:r>
            <a:r>
              <a:rPr lang="de-DE" sz="800" i="0" u="none" baseline="0" dirty="0" err="1" smtClean="0"/>
              <a:t>treatment</a:t>
            </a:r>
            <a:r>
              <a:rPr lang="de-DE" sz="800" i="0" u="none" baseline="0" dirty="0" smtClean="0"/>
              <a:t>.</a:t>
            </a:r>
          </a:p>
          <a:p>
            <a:endParaRPr lang="de-DE" sz="800" i="0" u="none" dirty="0" smtClean="0"/>
          </a:p>
          <a:p>
            <a:r>
              <a:rPr lang="en-US" sz="800" i="1" u="sng" dirty="0" smtClean="0"/>
              <a:t>promising treatment options for municipal wastewater with respect to the </a:t>
            </a:r>
            <a:r>
              <a:rPr lang="en-US" sz="800" i="1" u="sng" dirty="0" err="1" smtClean="0"/>
              <a:t>decentralised</a:t>
            </a:r>
            <a:r>
              <a:rPr lang="en-US" sz="800" i="1" u="sng" dirty="0" smtClean="0"/>
              <a:t> settlements,</a:t>
            </a:r>
            <a:endParaRPr lang="en-US" sz="800" i="1" u="sng" dirty="0"/>
          </a:p>
        </p:txBody>
      </p:sp>
      <p:sp>
        <p:nvSpPr>
          <p:cNvPr id="4" name="Kopfzeilenplatzhalter 3"/>
          <p:cNvSpPr>
            <a:spLocks noGrp="1"/>
          </p:cNvSpPr>
          <p:nvPr>
            <p:ph type="hdr" sz="quarter"/>
          </p:nvPr>
        </p:nvSpPr>
        <p:spPr/>
        <p:txBody>
          <a:bodyPr/>
          <a:lstStyle/>
          <a:p>
            <a:r>
              <a:rPr lang="de-DE"/>
              <a:t>Learning Unit 07 | Nexus sound solutions – for the clean supply of water, energy and food</a:t>
            </a:r>
            <a:endParaRPr lang="de-DE" dirty="0"/>
          </a:p>
        </p:txBody>
      </p:sp>
      <p:sp>
        <p:nvSpPr>
          <p:cNvPr id="5" name="Folienbildplatzhalter 1">
            <a:extLst>
              <a:ext uri="{FF2B5EF4-FFF2-40B4-BE49-F238E27FC236}">
                <a16:creationId xmlns:a16="http://schemas.microsoft.com/office/drawing/2014/main" id="{B9D6988B-54AF-8B46-B28F-DA43550B4654}"/>
              </a:ext>
            </a:extLst>
          </p:cNvPr>
          <p:cNvSpPr>
            <a:spLocks noGrp="1" noRot="1" noChangeAspect="1"/>
          </p:cNvSpPr>
          <p:nvPr>
            <p:ph type="sldImg"/>
          </p:nvPr>
        </p:nvSpPr>
        <p:spPr>
          <a:xfrm>
            <a:off x="346075" y="84138"/>
            <a:ext cx="6635750" cy="497681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p>
    </p:spTree>
    <p:extLst>
      <p:ext uri="{BB962C8B-B14F-4D97-AF65-F5344CB8AC3E}">
        <p14:creationId xmlns:p14="http://schemas.microsoft.com/office/powerpoint/2010/main" val="1699556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smtClean="0"/>
              <a:t>Wetland</a:t>
            </a:r>
            <a:r>
              <a:rPr lang="de-DE" baseline="0" dirty="0" smtClean="0"/>
              <a:t> </a:t>
            </a:r>
            <a:r>
              <a:rPr lang="de-DE" baseline="0" dirty="0" err="1" smtClean="0"/>
              <a:t>systems</a:t>
            </a:r>
            <a:r>
              <a:rPr lang="de-DE" baseline="0" dirty="0" smtClean="0"/>
              <a:t> </a:t>
            </a:r>
            <a:r>
              <a:rPr lang="de-DE" baseline="0" dirty="0" err="1" smtClean="0"/>
              <a:t>remove</a:t>
            </a:r>
            <a:r>
              <a:rPr lang="de-DE" baseline="0" dirty="0" smtClean="0"/>
              <a:t> </a:t>
            </a:r>
            <a:r>
              <a:rPr lang="de-DE" baseline="0" dirty="0" err="1" smtClean="0"/>
              <a:t>pollutants</a:t>
            </a:r>
            <a:r>
              <a:rPr lang="de-DE" baseline="0" dirty="0" smtClean="0"/>
              <a:t> </a:t>
            </a:r>
            <a:r>
              <a:rPr lang="de-DE" baseline="0" dirty="0" err="1" smtClean="0"/>
              <a:t>based</a:t>
            </a:r>
            <a:r>
              <a:rPr lang="de-DE" baseline="0" dirty="0" smtClean="0"/>
              <a:t> on </a:t>
            </a:r>
            <a:r>
              <a:rPr lang="de-DE" baseline="0" dirty="0" err="1" smtClean="0"/>
              <a:t>nautral</a:t>
            </a:r>
            <a:r>
              <a:rPr lang="de-DE" baseline="0" dirty="0" smtClean="0"/>
              <a:t> </a:t>
            </a:r>
            <a:r>
              <a:rPr lang="de-DE" baseline="0" dirty="0" err="1" smtClean="0"/>
              <a:t>physical</a:t>
            </a:r>
            <a:r>
              <a:rPr lang="de-DE" baseline="0" dirty="0" smtClean="0"/>
              <a:t>, </a:t>
            </a:r>
            <a:r>
              <a:rPr lang="de-DE" baseline="0" dirty="0" err="1" smtClean="0"/>
              <a:t>biological</a:t>
            </a:r>
            <a:r>
              <a:rPr lang="de-DE" baseline="0" dirty="0" smtClean="0"/>
              <a:t> </a:t>
            </a:r>
            <a:r>
              <a:rPr lang="de-DE" baseline="0" dirty="0" err="1" smtClean="0"/>
              <a:t>and</a:t>
            </a:r>
            <a:r>
              <a:rPr lang="de-DE" baseline="0" dirty="0" smtClean="0"/>
              <a:t> </a:t>
            </a:r>
            <a:r>
              <a:rPr lang="de-DE" baseline="0" dirty="0" err="1" smtClean="0"/>
              <a:t>chemical</a:t>
            </a:r>
            <a:r>
              <a:rPr lang="de-DE" baseline="0" dirty="0" smtClean="0"/>
              <a:t> </a:t>
            </a:r>
            <a:r>
              <a:rPr lang="de-DE" baseline="0" dirty="0" err="1" smtClean="0"/>
              <a:t>processes</a:t>
            </a:r>
            <a:r>
              <a:rPr lang="de-DE" baseline="0" dirty="0" smtClean="0"/>
              <a:t>. As a </a:t>
            </a:r>
            <a:r>
              <a:rPr lang="de-DE" baseline="0" dirty="0" err="1" smtClean="0"/>
              <a:t>result</a:t>
            </a:r>
            <a:r>
              <a:rPr lang="de-DE" baseline="0" dirty="0" smtClean="0"/>
              <a:t>, </a:t>
            </a:r>
            <a:r>
              <a:rPr lang="de-DE" baseline="0" dirty="0" err="1" smtClean="0"/>
              <a:t>water</a:t>
            </a:r>
            <a:r>
              <a:rPr lang="de-DE" baseline="0" dirty="0" smtClean="0"/>
              <a:t> </a:t>
            </a:r>
            <a:r>
              <a:rPr lang="de-DE" baseline="0" dirty="0" err="1" smtClean="0"/>
              <a:t>quality</a:t>
            </a:r>
            <a:r>
              <a:rPr lang="de-DE" baseline="0" dirty="0" smtClean="0"/>
              <a:t> </a:t>
            </a:r>
            <a:r>
              <a:rPr lang="de-DE" baseline="0" dirty="0" err="1" smtClean="0"/>
              <a:t>is</a:t>
            </a:r>
            <a:r>
              <a:rPr lang="de-DE" baseline="0" dirty="0" smtClean="0"/>
              <a:t> </a:t>
            </a:r>
            <a:r>
              <a:rPr lang="de-DE" baseline="0" dirty="0" err="1" smtClean="0"/>
              <a:t>improved</a:t>
            </a:r>
            <a:r>
              <a:rPr lang="de-DE" baseline="0" dirty="0" smtClean="0"/>
              <a:t>.</a:t>
            </a:r>
          </a:p>
          <a:p>
            <a:endParaRPr lang="de-DE" baseline="0" dirty="0" smtClean="0"/>
          </a:p>
          <a:p>
            <a:r>
              <a:rPr lang="de-DE" baseline="0" dirty="0" smtClean="0"/>
              <a:t>Natural </a:t>
            </a:r>
            <a:r>
              <a:rPr lang="de-DE" baseline="0" dirty="0" err="1" smtClean="0"/>
              <a:t>wetlands</a:t>
            </a:r>
            <a:r>
              <a:rPr lang="de-DE" baseline="0" dirty="0" smtClean="0"/>
              <a:t> </a:t>
            </a:r>
            <a:r>
              <a:rPr lang="de-DE" baseline="0" dirty="0" err="1" smtClean="0"/>
              <a:t>are</a:t>
            </a:r>
            <a:r>
              <a:rPr lang="de-DE" baseline="0" dirty="0" smtClean="0"/>
              <a:t> </a:t>
            </a:r>
            <a:r>
              <a:rPr lang="de-DE" baseline="0" dirty="0" err="1" smtClean="0"/>
              <a:t>avoided</a:t>
            </a:r>
            <a:r>
              <a:rPr lang="de-DE" baseline="0" dirty="0" smtClean="0"/>
              <a:t> </a:t>
            </a:r>
            <a:r>
              <a:rPr lang="de-DE" baseline="0" dirty="0" err="1" smtClean="0"/>
              <a:t>because</a:t>
            </a:r>
            <a:r>
              <a:rPr lang="de-DE" baseline="0" dirty="0" smtClean="0"/>
              <a:t> </a:t>
            </a:r>
            <a:r>
              <a:rPr lang="de-DE" baseline="0" dirty="0" err="1" smtClean="0"/>
              <a:t>of</a:t>
            </a:r>
            <a:r>
              <a:rPr lang="de-DE" baseline="0" dirty="0" smtClean="0"/>
              <a:t> </a:t>
            </a:r>
            <a:r>
              <a:rPr lang="de-DE" baseline="0" dirty="0" err="1" smtClean="0"/>
              <a:t>ecosystem</a:t>
            </a:r>
            <a:r>
              <a:rPr lang="de-DE" baseline="0" dirty="0" smtClean="0"/>
              <a:t> </a:t>
            </a:r>
            <a:r>
              <a:rPr lang="de-DE" baseline="0" dirty="0" err="1" smtClean="0"/>
              <a:t>degradation</a:t>
            </a:r>
            <a:endParaRPr lang="en-US" dirty="0"/>
          </a:p>
        </p:txBody>
      </p:sp>
      <p:sp>
        <p:nvSpPr>
          <p:cNvPr id="4" name="Header Placeholder 3"/>
          <p:cNvSpPr>
            <a:spLocks noGrp="1"/>
          </p:cNvSpPr>
          <p:nvPr>
            <p:ph type="hdr" sz="quarter" idx="10"/>
          </p:nvPr>
        </p:nvSpPr>
        <p:spPr/>
        <p:txBody>
          <a:bodyPr/>
          <a:lstStyle/>
          <a:p>
            <a:r>
              <a:rPr lang="de-DE" smtClean="0"/>
              <a:t>Learning Unit 07 | Nexus sound solutions – for the clean supply of water, energy and food</a:t>
            </a:r>
            <a:endParaRPr lang="de-DE" dirty="0"/>
          </a:p>
        </p:txBody>
      </p:sp>
    </p:spTree>
    <p:extLst>
      <p:ext uri="{BB962C8B-B14F-4D97-AF65-F5344CB8AC3E}">
        <p14:creationId xmlns:p14="http://schemas.microsoft.com/office/powerpoint/2010/main" val="2670355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smtClean="0"/>
          </a:p>
          <a:p>
            <a:r>
              <a:rPr lang="de-DE" dirty="0" err="1" smtClean="0"/>
              <a:t>We</a:t>
            </a:r>
            <a:r>
              <a:rPr lang="de-DE" dirty="0" smtClean="0"/>
              <a:t> </a:t>
            </a:r>
            <a:r>
              <a:rPr lang="de-DE" dirty="0" err="1" smtClean="0"/>
              <a:t>address</a:t>
            </a:r>
            <a:r>
              <a:rPr lang="de-DE" baseline="0" dirty="0" smtClean="0"/>
              <a:t> </a:t>
            </a:r>
            <a:r>
              <a:rPr lang="en-US" dirty="0" smtClean="0"/>
              <a:t>three main types of constructed wetlands</a:t>
            </a:r>
            <a:r>
              <a:rPr lang="en-US" baseline="0" dirty="0" smtClean="0"/>
              <a:t>:</a:t>
            </a:r>
            <a:br>
              <a:rPr lang="en-US" baseline="0" dirty="0" smtClean="0"/>
            </a:br>
            <a:r>
              <a:rPr lang="en-US" dirty="0" smtClean="0"/>
              <a:t>1) horizontal</a:t>
            </a:r>
            <a:r>
              <a:rPr lang="en-US" baseline="0" dirty="0" smtClean="0"/>
              <a:t> </a:t>
            </a:r>
            <a:r>
              <a:rPr lang="en-US" dirty="0" smtClean="0"/>
              <a:t>subsurface flow constructed wetlands</a:t>
            </a:r>
            <a:br>
              <a:rPr lang="en-US" dirty="0" smtClean="0"/>
            </a:br>
            <a:r>
              <a:rPr lang="en-US" dirty="0" smtClean="0"/>
              <a:t>2) horizontal free water surface flow constructed wetlands</a:t>
            </a:r>
            <a:br>
              <a:rPr lang="en-US" dirty="0" smtClean="0"/>
            </a:br>
            <a:r>
              <a:rPr lang="en-US" dirty="0" smtClean="0"/>
              <a:t>3) vertical flow constructed wetlands</a:t>
            </a:r>
          </a:p>
          <a:p>
            <a:endParaRPr lang="en-US" dirty="0"/>
          </a:p>
        </p:txBody>
      </p:sp>
      <p:sp>
        <p:nvSpPr>
          <p:cNvPr id="4" name="Header Placeholder 3"/>
          <p:cNvSpPr>
            <a:spLocks noGrp="1"/>
          </p:cNvSpPr>
          <p:nvPr>
            <p:ph type="hdr" sz="quarter" idx="10"/>
          </p:nvPr>
        </p:nvSpPr>
        <p:spPr/>
        <p:txBody>
          <a:bodyPr/>
          <a:lstStyle/>
          <a:p>
            <a:r>
              <a:rPr lang="de-DE" smtClean="0"/>
              <a:t>Learning Unit 07 | Nexus sound solutions – for the clean supply of water, energy and food</a:t>
            </a:r>
            <a:endParaRPr lang="de-DE" dirty="0"/>
          </a:p>
        </p:txBody>
      </p:sp>
    </p:spTree>
    <p:extLst>
      <p:ext uri="{BB962C8B-B14F-4D97-AF65-F5344CB8AC3E}">
        <p14:creationId xmlns:p14="http://schemas.microsoft.com/office/powerpoint/2010/main" val="1631585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References</a:t>
            </a:r>
            <a:br>
              <a:rPr lang="de-DE" dirty="0" smtClean="0"/>
            </a:br>
            <a:r>
              <a:rPr lang="en-US" sz="900" b="0" i="0" baseline="0" dirty="0" err="1" smtClean="0">
                <a:effectLst/>
                <a:latin typeface="Arial" panose="020B0604020202020204" pitchFamily="34" charset="0"/>
                <a:ea typeface="Helvetica Neue"/>
                <a:cs typeface="Arial" panose="020B0604020202020204" pitchFamily="34" charset="0"/>
                <a:sym typeface="Helvetica Neue"/>
              </a:rPr>
              <a:t>Avellan</a:t>
            </a:r>
            <a:r>
              <a:rPr lang="en-US" sz="900" b="0" i="0" baseline="0" dirty="0" smtClean="0">
                <a:effectLst/>
                <a:latin typeface="Arial" panose="020B0604020202020204" pitchFamily="34" charset="0"/>
                <a:ea typeface="Helvetica Neue"/>
                <a:cs typeface="Arial" panose="020B0604020202020204" pitchFamily="34" charset="0"/>
                <a:sym typeface="Helvetica Neue"/>
              </a:rPr>
              <a:t>, C. T., </a:t>
            </a:r>
            <a:r>
              <a:rPr lang="en-US" sz="900" b="0" i="0" baseline="0" dirty="0" err="1" smtClean="0">
                <a:effectLst/>
                <a:latin typeface="Arial" panose="020B0604020202020204" pitchFamily="34" charset="0"/>
                <a:ea typeface="Helvetica Neue"/>
                <a:cs typeface="Arial" panose="020B0604020202020204" pitchFamily="34" charset="0"/>
                <a:sym typeface="Helvetica Neue"/>
              </a:rPr>
              <a:t>Ardakanian</a:t>
            </a:r>
            <a:r>
              <a:rPr lang="en-US" sz="900" b="0" i="0" baseline="0" dirty="0" smtClean="0">
                <a:effectLst/>
                <a:latin typeface="Arial" panose="020B0604020202020204" pitchFamily="34" charset="0"/>
                <a:ea typeface="Helvetica Neue"/>
                <a:cs typeface="Arial" panose="020B0604020202020204" pitchFamily="34" charset="0"/>
                <a:sym typeface="Helvetica Neue"/>
              </a:rPr>
              <a:t>, R., &amp; </a:t>
            </a:r>
            <a:r>
              <a:rPr lang="en-US" sz="900" b="0" i="0" baseline="0" dirty="0" err="1" smtClean="0">
                <a:effectLst/>
                <a:latin typeface="Arial" panose="020B0604020202020204" pitchFamily="34" charset="0"/>
                <a:ea typeface="Helvetica Neue"/>
                <a:cs typeface="Arial" panose="020B0604020202020204" pitchFamily="34" charset="0"/>
                <a:sym typeface="Helvetica Neue"/>
              </a:rPr>
              <a:t>Gremillion</a:t>
            </a:r>
            <a:r>
              <a:rPr lang="en-US" sz="900" b="0" i="0" baseline="0" dirty="0" smtClean="0">
                <a:effectLst/>
                <a:latin typeface="Arial" panose="020B0604020202020204" pitchFamily="34" charset="0"/>
                <a:ea typeface="Helvetica Neue"/>
                <a:cs typeface="Arial" panose="020B0604020202020204" pitchFamily="34" charset="0"/>
                <a:sym typeface="Helvetica Neue"/>
              </a:rPr>
              <a:t>, P. (2017). </a:t>
            </a:r>
            <a:r>
              <a:rPr lang="en-US" sz="900" b="0" i="1" baseline="0" dirty="0" smtClean="0">
                <a:effectLst/>
                <a:latin typeface="Arial" panose="020B0604020202020204" pitchFamily="34" charset="0"/>
                <a:ea typeface="Helvetica Neue"/>
                <a:cs typeface="Arial" panose="020B0604020202020204" pitchFamily="34" charset="0"/>
                <a:sym typeface="Helvetica Neue"/>
              </a:rPr>
              <a:t>The role of constructed wetlands for biomass production within the water-soil-waste nexus. Water Science and Technology, 75(10), 2237–2245.</a:t>
            </a:r>
            <a:r>
              <a:rPr lang="en-US" sz="900" b="0" i="0" baseline="0" dirty="0" smtClean="0">
                <a:effectLst/>
                <a:latin typeface="Arial" panose="020B0604020202020204" pitchFamily="34" charset="0"/>
                <a:ea typeface="Helvetica Neue"/>
                <a:cs typeface="Arial" panose="020B0604020202020204" pitchFamily="34" charset="0"/>
                <a:sym typeface="Helvetica Neue"/>
              </a:rPr>
              <a:t> doi:10.2166/wst.2017.106 </a:t>
            </a:r>
            <a:r>
              <a:rPr lang="en-US" dirty="0" smtClean="0"/>
              <a:t/>
            </a:r>
            <a:br>
              <a:rPr lang="en-US" dirty="0" smtClean="0"/>
            </a:br>
            <a:endParaRPr lang="en-US" dirty="0"/>
          </a:p>
        </p:txBody>
      </p:sp>
      <p:sp>
        <p:nvSpPr>
          <p:cNvPr id="4" name="Header Placeholder 3"/>
          <p:cNvSpPr>
            <a:spLocks noGrp="1"/>
          </p:cNvSpPr>
          <p:nvPr>
            <p:ph type="hdr" sz="quarter" idx="10"/>
          </p:nvPr>
        </p:nvSpPr>
        <p:spPr/>
        <p:txBody>
          <a:bodyPr/>
          <a:lstStyle/>
          <a:p>
            <a:r>
              <a:rPr lang="de-DE" smtClean="0"/>
              <a:t>Learning Unit 07 | Nexus sound solutions – for the clean supply of water, energy and food</a:t>
            </a:r>
            <a:endParaRPr lang="de-DE" dirty="0"/>
          </a:p>
        </p:txBody>
      </p:sp>
    </p:spTree>
    <p:extLst>
      <p:ext uri="{BB962C8B-B14F-4D97-AF65-F5344CB8AC3E}">
        <p14:creationId xmlns:p14="http://schemas.microsoft.com/office/powerpoint/2010/main" val="1013578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smtClean="0"/>
          </a:p>
          <a:p>
            <a:r>
              <a:rPr lang="de-DE" dirty="0" smtClean="0"/>
              <a:t>Add: </a:t>
            </a:r>
            <a:r>
              <a:rPr lang="de-DE" dirty="0" err="1" smtClean="0"/>
              <a:t>can</a:t>
            </a:r>
            <a:r>
              <a:rPr lang="de-DE" dirty="0" smtClean="0"/>
              <a:t> </a:t>
            </a:r>
            <a:r>
              <a:rPr lang="de-DE" dirty="0" err="1" smtClean="0"/>
              <a:t>decreases</a:t>
            </a:r>
            <a:r>
              <a:rPr lang="de-DE" dirty="0" smtClean="0"/>
              <a:t> </a:t>
            </a:r>
            <a:r>
              <a:rPr lang="de-DE" dirty="0" err="1" smtClean="0"/>
              <a:t>competition</a:t>
            </a:r>
            <a:r>
              <a:rPr lang="de-DE" dirty="0" smtClean="0"/>
              <a:t> </a:t>
            </a:r>
            <a:r>
              <a:rPr lang="de-DE" dirty="0" err="1" smtClean="0"/>
              <a:t>for</a:t>
            </a:r>
            <a:r>
              <a:rPr lang="de-DE" dirty="0" smtClean="0"/>
              <a:t> </a:t>
            </a:r>
            <a:r>
              <a:rPr lang="de-DE" dirty="0" err="1" smtClean="0"/>
              <a:t>crops</a:t>
            </a:r>
            <a:r>
              <a:rPr lang="de-DE" dirty="0" smtClean="0"/>
              <a:t> vs. </a:t>
            </a:r>
            <a:r>
              <a:rPr lang="de-DE" dirty="0" err="1" smtClean="0"/>
              <a:t>biofuel</a:t>
            </a:r>
            <a:endParaRPr lang="de-DE" dirty="0" smtClean="0"/>
          </a:p>
          <a:p>
            <a:endParaRPr lang="de-DE" dirty="0" smtClean="0"/>
          </a:p>
          <a:p>
            <a:r>
              <a:rPr lang="de-DE" dirty="0" smtClean="0"/>
              <a:t>References:</a:t>
            </a:r>
            <a:br>
              <a:rPr lang="de-DE" dirty="0" smtClean="0"/>
            </a:br>
            <a:r>
              <a:rPr lang="en-US" sz="900" b="0" i="0" baseline="0" dirty="0" err="1" smtClean="0">
                <a:effectLst/>
                <a:latin typeface="Arial" panose="020B0604020202020204" pitchFamily="34" charset="0"/>
                <a:ea typeface="Helvetica Neue"/>
                <a:cs typeface="Arial" panose="020B0604020202020204" pitchFamily="34" charset="0"/>
                <a:sym typeface="Helvetica Neue"/>
              </a:rPr>
              <a:t>Avellan</a:t>
            </a:r>
            <a:r>
              <a:rPr lang="en-US" sz="900" b="0" i="0" baseline="0" dirty="0" smtClean="0">
                <a:effectLst/>
                <a:latin typeface="Arial" panose="020B0604020202020204" pitchFamily="34" charset="0"/>
                <a:ea typeface="Helvetica Neue"/>
                <a:cs typeface="Arial" panose="020B0604020202020204" pitchFamily="34" charset="0"/>
                <a:sym typeface="Helvetica Neue"/>
              </a:rPr>
              <a:t>, C. T., </a:t>
            </a:r>
            <a:r>
              <a:rPr lang="en-US" sz="900" b="0" i="0" baseline="0" dirty="0" err="1" smtClean="0">
                <a:effectLst/>
                <a:latin typeface="Arial" panose="020B0604020202020204" pitchFamily="34" charset="0"/>
                <a:ea typeface="Helvetica Neue"/>
                <a:cs typeface="Arial" panose="020B0604020202020204" pitchFamily="34" charset="0"/>
                <a:sym typeface="Helvetica Neue"/>
              </a:rPr>
              <a:t>Ardakanian</a:t>
            </a:r>
            <a:r>
              <a:rPr lang="en-US" sz="900" b="0" i="0" baseline="0" dirty="0" smtClean="0">
                <a:effectLst/>
                <a:latin typeface="Arial" panose="020B0604020202020204" pitchFamily="34" charset="0"/>
                <a:ea typeface="Helvetica Neue"/>
                <a:cs typeface="Arial" panose="020B0604020202020204" pitchFamily="34" charset="0"/>
                <a:sym typeface="Helvetica Neue"/>
              </a:rPr>
              <a:t>, R., &amp; </a:t>
            </a:r>
            <a:r>
              <a:rPr lang="en-US" sz="900" b="0" i="0" baseline="0" dirty="0" err="1" smtClean="0">
                <a:effectLst/>
                <a:latin typeface="Arial" panose="020B0604020202020204" pitchFamily="34" charset="0"/>
                <a:ea typeface="Helvetica Neue"/>
                <a:cs typeface="Arial" panose="020B0604020202020204" pitchFamily="34" charset="0"/>
                <a:sym typeface="Helvetica Neue"/>
              </a:rPr>
              <a:t>Gremillion</a:t>
            </a:r>
            <a:r>
              <a:rPr lang="en-US" sz="900" b="0" i="0" baseline="0" dirty="0" smtClean="0">
                <a:effectLst/>
                <a:latin typeface="Arial" panose="020B0604020202020204" pitchFamily="34" charset="0"/>
                <a:ea typeface="Helvetica Neue"/>
                <a:cs typeface="Arial" panose="020B0604020202020204" pitchFamily="34" charset="0"/>
                <a:sym typeface="Helvetica Neue"/>
              </a:rPr>
              <a:t>, P. (2017). </a:t>
            </a:r>
            <a:r>
              <a:rPr lang="en-US" sz="900" b="0" i="1" baseline="0" dirty="0" smtClean="0">
                <a:effectLst/>
                <a:latin typeface="Arial" panose="020B0604020202020204" pitchFamily="34" charset="0"/>
                <a:ea typeface="Helvetica Neue"/>
                <a:cs typeface="Arial" panose="020B0604020202020204" pitchFamily="34" charset="0"/>
                <a:sym typeface="Helvetica Neue"/>
              </a:rPr>
              <a:t>The role of constructed wetlands for biomass production within the water-soil-waste nexus. Water Science and Technology, 75(10), 2237–2245.</a:t>
            </a:r>
            <a:r>
              <a:rPr lang="en-US" sz="900" b="0" i="0" baseline="0" dirty="0" smtClean="0">
                <a:effectLst/>
                <a:latin typeface="Arial" panose="020B0604020202020204" pitchFamily="34" charset="0"/>
                <a:ea typeface="Helvetica Neue"/>
                <a:cs typeface="Arial" panose="020B0604020202020204" pitchFamily="34" charset="0"/>
                <a:sym typeface="Helvetica Neue"/>
              </a:rPr>
              <a:t> doi:10.2166/wst.2017.106 </a:t>
            </a:r>
            <a:endParaRPr lang="en-US" dirty="0"/>
          </a:p>
        </p:txBody>
      </p:sp>
      <p:sp>
        <p:nvSpPr>
          <p:cNvPr id="4" name="Header Placeholder 3"/>
          <p:cNvSpPr>
            <a:spLocks noGrp="1"/>
          </p:cNvSpPr>
          <p:nvPr>
            <p:ph type="hdr" sz="quarter" idx="10"/>
          </p:nvPr>
        </p:nvSpPr>
        <p:spPr/>
        <p:txBody>
          <a:bodyPr/>
          <a:lstStyle/>
          <a:p>
            <a:r>
              <a:rPr lang="de-DE" smtClean="0"/>
              <a:t>Learning Unit 07 | Nexus sound solutions – for the clean supply of water, energy and food</a:t>
            </a:r>
            <a:endParaRPr lang="de-DE" dirty="0"/>
          </a:p>
        </p:txBody>
      </p:sp>
    </p:spTree>
    <p:extLst>
      <p:ext uri="{BB962C8B-B14F-4D97-AF65-F5344CB8AC3E}">
        <p14:creationId xmlns:p14="http://schemas.microsoft.com/office/powerpoint/2010/main" val="3254081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References</a:t>
            </a:r>
            <a:br>
              <a:rPr lang="de-DE" dirty="0" smtClean="0"/>
            </a:br>
            <a:r>
              <a:rPr lang="en-US" sz="900" b="0" i="0" baseline="0" dirty="0" smtClean="0">
                <a:effectLst/>
                <a:latin typeface="Arial" panose="020B0604020202020204" pitchFamily="34" charset="0"/>
                <a:ea typeface="Helvetica Neue"/>
                <a:cs typeface="Arial" panose="020B0604020202020204" pitchFamily="34" charset="0"/>
                <a:sym typeface="Helvetica Neue"/>
              </a:rPr>
              <a:t>William J. </a:t>
            </a:r>
            <a:r>
              <a:rPr lang="en-US" sz="900" b="0" i="0" baseline="0" dirty="0" err="1" smtClean="0">
                <a:effectLst/>
                <a:latin typeface="Arial" panose="020B0604020202020204" pitchFamily="34" charset="0"/>
                <a:ea typeface="Helvetica Neue"/>
                <a:cs typeface="Arial" panose="020B0604020202020204" pitchFamily="34" charset="0"/>
                <a:sym typeface="Helvetica Neue"/>
              </a:rPr>
              <a:t>Mitsch</a:t>
            </a:r>
            <a:r>
              <a:rPr lang="en-US" sz="900" b="0" i="0" baseline="0" dirty="0" smtClean="0">
                <a:effectLst/>
                <a:latin typeface="Arial" panose="020B0604020202020204" pitchFamily="34" charset="0"/>
                <a:ea typeface="Helvetica Neue"/>
                <a:cs typeface="Arial" panose="020B0604020202020204" pitchFamily="34" charset="0"/>
                <a:sym typeface="Helvetica Neue"/>
              </a:rPr>
              <a:t>, Blanca Bernal &amp; Maria E. Hernandez (2015) Ecosystem services of wetlands, International Journal of Biodiversity Science, Ecosystem Services &amp; Management, 11:1, 1-4, DOI: </a:t>
            </a:r>
            <a:r>
              <a:rPr lang="en-US" sz="900" b="0" i="0" u="sng" baseline="0" dirty="0" smtClean="0">
                <a:effectLst/>
                <a:latin typeface="Arial" panose="020B0604020202020204" pitchFamily="34" charset="0"/>
                <a:ea typeface="Helvetica Neue"/>
                <a:cs typeface="Arial" panose="020B0604020202020204" pitchFamily="34" charset="0"/>
                <a:sym typeface="Helvetica Neue"/>
                <a:hlinkClick r:id="rId3"/>
              </a:rPr>
              <a:t>10.1080/21513732.2015.1006250</a:t>
            </a:r>
            <a:endParaRPr lang="en-US" sz="900" b="0" i="0" baseline="0" dirty="0" smtClean="0">
              <a:effectLst/>
              <a:latin typeface="Arial" panose="020B0604020202020204" pitchFamily="34" charset="0"/>
              <a:ea typeface="Helvetica Neue"/>
              <a:cs typeface="Arial" panose="020B0604020202020204" pitchFamily="34" charset="0"/>
              <a:sym typeface="Helvetica Neue"/>
            </a:endParaRPr>
          </a:p>
          <a:p>
            <a:r>
              <a:rPr lang="en-US" dirty="0" smtClean="0"/>
              <a:t/>
            </a:r>
            <a:br>
              <a:rPr lang="en-US" dirty="0" smtClean="0"/>
            </a:br>
            <a:endParaRPr lang="en-US" dirty="0"/>
          </a:p>
        </p:txBody>
      </p:sp>
      <p:sp>
        <p:nvSpPr>
          <p:cNvPr id="4" name="Header Placeholder 3"/>
          <p:cNvSpPr>
            <a:spLocks noGrp="1"/>
          </p:cNvSpPr>
          <p:nvPr>
            <p:ph type="hdr" sz="quarter" idx="10"/>
          </p:nvPr>
        </p:nvSpPr>
        <p:spPr/>
        <p:txBody>
          <a:bodyPr/>
          <a:lstStyle/>
          <a:p>
            <a:r>
              <a:rPr lang="de-DE" smtClean="0"/>
              <a:t>Learning Unit 07 | Nexus sound solutions – for the clean supply of water, energy and food</a:t>
            </a:r>
            <a:endParaRPr lang="de-DE" dirty="0"/>
          </a:p>
        </p:txBody>
      </p:sp>
    </p:spTree>
    <p:extLst>
      <p:ext uri="{BB962C8B-B14F-4D97-AF65-F5344CB8AC3E}">
        <p14:creationId xmlns:p14="http://schemas.microsoft.com/office/powerpoint/2010/main" val="196598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izenplatzhalter 2"/>
          <p:cNvSpPr>
            <a:spLocks noGrp="1"/>
          </p:cNvSpPr>
          <p:nvPr>
            <p:ph type="body" idx="1"/>
          </p:nvPr>
        </p:nvSpPr>
        <p:spPr>
          <a:xfrm>
            <a:off x="341376" y="5165454"/>
            <a:ext cx="6640102" cy="3779763"/>
          </a:xfrm>
        </p:spPr>
        <p:txBody>
          <a:bodyPr/>
          <a:lstStyle/>
          <a:p>
            <a:pPr>
              <a:spcAft>
                <a:spcPts val="634"/>
              </a:spcAft>
            </a:pPr>
            <a:r>
              <a:rPr lang="de-DE" sz="1100" b="1" dirty="0" err="1" smtClean="0"/>
              <a:t>What</a:t>
            </a:r>
            <a:r>
              <a:rPr lang="de-DE" sz="1100" b="1" dirty="0" smtClean="0"/>
              <a:t> </a:t>
            </a:r>
            <a:r>
              <a:rPr lang="de-DE" sz="1100" b="1" dirty="0" err="1"/>
              <a:t>is</a:t>
            </a:r>
            <a:r>
              <a:rPr lang="de-DE" sz="1100" b="1" dirty="0"/>
              <a:t> MAR?</a:t>
            </a:r>
          </a:p>
          <a:p>
            <a:pPr>
              <a:spcAft>
                <a:spcPts val="634"/>
              </a:spcAft>
            </a:pPr>
            <a:r>
              <a:rPr lang="en-US" sz="1100" b="0" dirty="0" smtClean="0"/>
              <a:t>Managed aquifer recharge (MAR) is a technique used to recharge water to aquifers intentionally. Put simply, one can say that MAR is a practice that increases the amount of water that enters a groundwater reservoir. Managed groundwater recharge is done by storing water in basins, furrows, or other structures that allow surface water to infiltrate into the soil and recharge aquifers (Bouwer et al., 2002). </a:t>
            </a:r>
            <a:br>
              <a:rPr lang="en-US" sz="1100" b="0" dirty="0" smtClean="0"/>
            </a:br>
            <a:r>
              <a:rPr lang="en-US" sz="1100" b="0" dirty="0" smtClean="0"/>
              <a:t>The picture above shows what these MAR sites look like. The picture shows the </a:t>
            </a:r>
            <a:r>
              <a:rPr lang="en-US" sz="1100" b="0" dirty="0" err="1" smtClean="0"/>
              <a:t>Shafdan</a:t>
            </a:r>
            <a:r>
              <a:rPr lang="en-US" sz="1100" b="0" dirty="0" smtClean="0"/>
              <a:t> wastewater treatment plant in the South of Tel Aviv, Israel. However, the </a:t>
            </a:r>
            <a:r>
              <a:rPr lang="en-US" sz="1100" b="0" dirty="0" err="1" smtClean="0"/>
              <a:t>Shafdan</a:t>
            </a:r>
            <a:r>
              <a:rPr lang="en-US" sz="1100" b="0" dirty="0" smtClean="0"/>
              <a:t> site is more than just a simple treatment plant. It is a full-scale water reuse scheme that features infrastructures for managed aquifer recharge. Using a biological treatment process, the </a:t>
            </a:r>
            <a:r>
              <a:rPr lang="en-US" sz="1100" b="0" dirty="0" err="1" smtClean="0"/>
              <a:t>Shafran</a:t>
            </a:r>
            <a:r>
              <a:rPr lang="en-US" sz="1100" b="0" dirty="0" smtClean="0"/>
              <a:t> plant treats wastewater from the Greater Tel Aviv metropolitan area. Afterward, the operators of </a:t>
            </a:r>
            <a:r>
              <a:rPr lang="en-US" sz="1100" b="0" dirty="0" err="1" smtClean="0"/>
              <a:t>Shafdan</a:t>
            </a:r>
            <a:r>
              <a:rPr lang="en-US" sz="1100" b="0" dirty="0" smtClean="0"/>
              <a:t> infiltrate the secondary treated effluent into aquifers via large basins. You can see these basins in the picture; some are already filled with water. The infiltrated water is re-abstracted from the aquifers after 6-12 months and is used for irrigation (</a:t>
            </a:r>
            <a:r>
              <a:rPr lang="en-US" sz="1100" b="0" dirty="0" err="1" smtClean="0"/>
              <a:t>AquaNes</a:t>
            </a:r>
            <a:r>
              <a:rPr lang="en-US" sz="1100" b="0" dirty="0" smtClean="0"/>
              <a:t>, 2016).</a:t>
            </a:r>
          </a:p>
          <a:p>
            <a:pPr>
              <a:spcAft>
                <a:spcPts val="634"/>
              </a:spcAft>
            </a:pPr>
            <a:endParaRPr lang="de-DE" sz="1100" b="1" dirty="0" smtClean="0"/>
          </a:p>
          <a:p>
            <a:pPr>
              <a:spcAft>
                <a:spcPts val="634"/>
              </a:spcAft>
            </a:pPr>
            <a:r>
              <a:rPr lang="de-DE" sz="1100" b="1" dirty="0" err="1" smtClean="0"/>
              <a:t>Terminology</a:t>
            </a:r>
            <a:endParaRPr lang="de-DE" sz="1100" b="1" dirty="0"/>
          </a:p>
          <a:p>
            <a:r>
              <a:rPr lang="en-US" sz="1100" kern="1200" dirty="0" smtClean="0">
                <a:solidFill>
                  <a:schemeClr val="tx1"/>
                </a:solidFill>
              </a:rPr>
              <a:t>Note that sometimes the terms „enhanced recharge”, “water banking”, and “sustainable underground storage” are used to refer to MAR. In many</a:t>
            </a:r>
            <a:r>
              <a:rPr lang="en-US" sz="1100" kern="1200" baseline="0" dirty="0" smtClean="0">
                <a:solidFill>
                  <a:schemeClr val="tx1"/>
                </a:solidFill>
              </a:rPr>
              <a:t> cases </a:t>
            </a:r>
            <a:r>
              <a:rPr lang="en-US" sz="1100" kern="1200" dirty="0" smtClean="0">
                <a:solidFill>
                  <a:schemeClr val="tx1"/>
                </a:solidFill>
              </a:rPr>
              <a:t>MAR is also called „artificial aquifer recharge“. The latter has been replaced by „MAR“  because of the negative connotation of the word „artificial“. It somewhat implied that the water recharge</a:t>
            </a:r>
            <a:r>
              <a:rPr lang="en-US" sz="1100" kern="1200" baseline="0" dirty="0" smtClean="0">
                <a:solidFill>
                  <a:schemeClr val="tx1"/>
                </a:solidFill>
              </a:rPr>
              <a:t> </a:t>
            </a:r>
            <a:r>
              <a:rPr lang="en-US" sz="1100" kern="1200" dirty="0" smtClean="0">
                <a:solidFill>
                  <a:schemeClr val="tx1"/>
                </a:solidFill>
              </a:rPr>
              <a:t>was unnatural even though MAR is based on natural processes. One key reason for using the new terminology „MAR“ was the involvement of society in water resources management. As community participation in water management decisions becomes more important, the term „artificial aquifer recharge“ might be misleading (Dillon, 2005).</a:t>
            </a:r>
          </a:p>
          <a:p>
            <a:endParaRPr lang="de-DE" sz="1100" kern="1200" dirty="0">
              <a:solidFill>
                <a:schemeClr val="tx1"/>
              </a:solidFill>
            </a:endParaRPr>
          </a:p>
          <a:p>
            <a:pPr>
              <a:spcAft>
                <a:spcPts val="634"/>
              </a:spcAft>
            </a:pPr>
            <a:r>
              <a:rPr lang="de-DE" sz="1100" b="1" dirty="0" err="1"/>
              <a:t>Categories</a:t>
            </a:r>
            <a:r>
              <a:rPr lang="de-DE" sz="1100" b="1" dirty="0"/>
              <a:t> </a:t>
            </a:r>
            <a:r>
              <a:rPr lang="de-DE" sz="1100" b="1" dirty="0" err="1"/>
              <a:t>of</a:t>
            </a:r>
            <a:r>
              <a:rPr lang="de-DE" sz="1100" b="1" dirty="0"/>
              <a:t> </a:t>
            </a:r>
            <a:r>
              <a:rPr lang="de-DE" sz="1100" b="1" dirty="0" err="1"/>
              <a:t>aquifer</a:t>
            </a:r>
            <a:r>
              <a:rPr lang="de-DE" sz="1100" b="1" dirty="0"/>
              <a:t> </a:t>
            </a:r>
            <a:r>
              <a:rPr lang="de-DE" sz="1100" b="1" dirty="0" err="1"/>
              <a:t>recharge</a:t>
            </a:r>
            <a:r>
              <a:rPr lang="de-DE" sz="1100" b="1" dirty="0"/>
              <a:t> </a:t>
            </a:r>
          </a:p>
          <a:p>
            <a:r>
              <a:rPr lang="en-US" sz="1100" kern="1200" dirty="0" smtClean="0">
                <a:solidFill>
                  <a:schemeClr val="tx1"/>
                </a:solidFill>
              </a:rPr>
              <a:t>MAR can happen intentionally or unintentionally. Depending on several human activities that enhance aquifer recharge, three categories are considered:</a:t>
            </a:r>
          </a:p>
          <a:p>
            <a:pPr marL="228600" indent="-228600">
              <a:buFont typeface="+mj-lt"/>
              <a:buAutoNum type="arabicPeriod"/>
            </a:pPr>
            <a:r>
              <a:rPr lang="en-US" sz="1100" kern="1200" dirty="0" smtClean="0">
                <a:solidFill>
                  <a:schemeClr val="tx1"/>
                </a:solidFill>
              </a:rPr>
              <a:t>Unintentional recharge: Recharge might happen due to land clearing, irrigated areas, or based on leaks from </a:t>
            </a:r>
            <a:r>
              <a:rPr lang="en-US" sz="1100" kern="1200" dirty="0" err="1" smtClean="0">
                <a:solidFill>
                  <a:schemeClr val="tx1"/>
                </a:solidFill>
              </a:rPr>
              <a:t>stormwater</a:t>
            </a:r>
            <a:r>
              <a:rPr lang="en-US" sz="1100" kern="1200" dirty="0" smtClean="0">
                <a:solidFill>
                  <a:schemeClr val="tx1"/>
                </a:solidFill>
              </a:rPr>
              <a:t> drains and sewers in urban areas.</a:t>
            </a:r>
          </a:p>
          <a:p>
            <a:pPr marL="228600" indent="-228600">
              <a:buFont typeface="+mj-lt"/>
              <a:buAutoNum type="arabicPeriod"/>
            </a:pPr>
            <a:r>
              <a:rPr lang="en-US" sz="1100" kern="1200" dirty="0" smtClean="0">
                <a:solidFill>
                  <a:schemeClr val="tx1"/>
                </a:solidFill>
              </a:rPr>
              <a:t>Unmanaged recharge: Recharge occurs due to </a:t>
            </a:r>
            <a:r>
              <a:rPr lang="en-US" sz="1100" kern="1200" dirty="0" err="1" smtClean="0">
                <a:solidFill>
                  <a:schemeClr val="tx1"/>
                </a:solidFill>
              </a:rPr>
              <a:t>stormwater</a:t>
            </a:r>
            <a:r>
              <a:rPr lang="en-US" sz="1100" kern="1200" dirty="0" smtClean="0">
                <a:solidFill>
                  <a:schemeClr val="tx1"/>
                </a:solidFill>
              </a:rPr>
              <a:t> drainage wells. The intention behind these activities is the disposal of the water without further reuse. Another example would be septic tanks that leach fields.</a:t>
            </a:r>
          </a:p>
          <a:p>
            <a:pPr marL="228600" indent="-228600">
              <a:buFont typeface="+mj-lt"/>
              <a:buAutoNum type="arabicPeriod"/>
            </a:pPr>
            <a:r>
              <a:rPr lang="en-US" sz="1100" kern="1200" dirty="0" smtClean="0">
                <a:solidFill>
                  <a:schemeClr val="tx1"/>
                </a:solidFill>
              </a:rPr>
              <a:t>Managed recharge: Recharge happens through built and planned recharge structures. These recharge structures are designed for water recovery and water storage to provide environmental benefits (NRMMC–EPHC–NHMRC, 2009; Page et al., 2018). For instance, the infiltration basins on the picture above fall under this category.</a:t>
            </a:r>
          </a:p>
          <a:p>
            <a:endParaRPr lang="en-US" sz="1100" kern="1200" dirty="0" smtClean="0">
              <a:solidFill>
                <a:schemeClr val="tx1"/>
              </a:solidFill>
            </a:endParaRPr>
          </a:p>
          <a:p>
            <a:r>
              <a:rPr lang="de-DE" sz="800" dirty="0" smtClean="0"/>
              <a:t>––––––––––––––––</a:t>
            </a:r>
            <a:endParaRPr lang="de-DE" sz="800" dirty="0"/>
          </a:p>
          <a:p>
            <a:r>
              <a:rPr lang="de-DE" sz="800" b="1" dirty="0"/>
              <a:t>References</a:t>
            </a:r>
          </a:p>
          <a:p>
            <a:pPr marL="197889" indent="-197889" algn="l" rtl="0">
              <a:spcAft>
                <a:spcPts val="634"/>
              </a:spcAft>
              <a:defRPr/>
            </a:pPr>
            <a:r>
              <a:rPr lang="de-DE" sz="800" i="1" dirty="0" err="1"/>
              <a:t>AquaNes</a:t>
            </a:r>
            <a:r>
              <a:rPr lang="de-DE" sz="800" i="1" dirty="0"/>
              <a:t> (2016): </a:t>
            </a:r>
            <a:r>
              <a:rPr lang="en-US" sz="800" i="1" dirty="0"/>
              <a:t>Demonstration site. Available at</a:t>
            </a:r>
            <a:r>
              <a:rPr lang="en-US" sz="800" i="1" u="sng" dirty="0"/>
              <a:t>: </a:t>
            </a:r>
            <a:r>
              <a:rPr lang="de-DE" sz="800" i="1" u="sng" dirty="0"/>
              <a:t>http://</a:t>
            </a:r>
            <a:r>
              <a:rPr lang="de-DE" sz="800" i="1" u="sng" dirty="0" err="1"/>
              <a:t>aquanes.eu</a:t>
            </a:r>
            <a:r>
              <a:rPr lang="de-DE" sz="800" i="1" u="sng" dirty="0"/>
              <a:t>/</a:t>
            </a:r>
            <a:r>
              <a:rPr lang="de-DE" sz="800" i="1" u="sng" dirty="0" err="1"/>
              <a:t>Default.aspx?t</a:t>
            </a:r>
            <a:r>
              <a:rPr lang="de-DE" sz="800" i="1" u="sng" dirty="0"/>
              <a:t>=1673 (</a:t>
            </a:r>
            <a:r>
              <a:rPr lang="de-DE" sz="800" i="1" u="sng" dirty="0" err="1"/>
              <a:t>accessed</a:t>
            </a:r>
            <a:r>
              <a:rPr lang="de-DE" sz="800" i="1" u="sng" dirty="0"/>
              <a:t> 25/11/2021).</a:t>
            </a:r>
          </a:p>
          <a:p>
            <a:pPr marL="197889" indent="-197889">
              <a:spcAft>
                <a:spcPts val="634"/>
              </a:spcAft>
            </a:pPr>
            <a:r>
              <a:rPr lang="en-US" sz="800" i="1" dirty="0"/>
              <a:t>Bouwer, H. Artificial recharge of groundwater: hydrogeology and engineering. Hydrogeology Journal 10, 121–142 (2002). </a:t>
            </a:r>
            <a:r>
              <a:rPr lang="en-US" sz="800" i="1" u="sng" dirty="0"/>
              <a:t>https://</a:t>
            </a:r>
            <a:r>
              <a:rPr lang="en-US" sz="800" i="1" u="sng" dirty="0" err="1"/>
              <a:t>doi.org</a:t>
            </a:r>
            <a:r>
              <a:rPr lang="en-US" sz="800" i="1" u="sng" dirty="0"/>
              <a:t>/10.1007/s10040-001-0182-4</a:t>
            </a:r>
          </a:p>
          <a:p>
            <a:pPr marL="197889" indent="-197889">
              <a:spcAft>
                <a:spcPts val="634"/>
              </a:spcAft>
            </a:pPr>
            <a:r>
              <a:rPr lang="en-US" sz="800" i="1" dirty="0"/>
              <a:t>Dillon, P. Future management of aquifer recharge. </a:t>
            </a:r>
            <a:r>
              <a:rPr lang="en-US" sz="800" i="1" dirty="0" err="1"/>
              <a:t>Hydrogeol</a:t>
            </a:r>
            <a:r>
              <a:rPr lang="en-US" sz="800" i="1" dirty="0"/>
              <a:t> J 13, 313–316 (2005). https://</a:t>
            </a:r>
            <a:r>
              <a:rPr lang="en-US" sz="800" i="1" dirty="0" err="1"/>
              <a:t>doi.org</a:t>
            </a:r>
            <a:r>
              <a:rPr lang="en-US" sz="800" i="1" dirty="0"/>
              <a:t>/10.1007/s10040-004-0413-6</a:t>
            </a:r>
            <a:endParaRPr lang="de-DE" sz="800" i="1" dirty="0"/>
          </a:p>
          <a:p>
            <a:pPr marL="197889" indent="-197889">
              <a:spcAft>
                <a:spcPts val="634"/>
              </a:spcAft>
            </a:pPr>
            <a:r>
              <a:rPr lang="en-US" sz="800" i="1" dirty="0"/>
              <a:t>Page, D., Bekele, E., </a:t>
            </a:r>
            <a:r>
              <a:rPr lang="en-US" sz="800" i="1" dirty="0" err="1"/>
              <a:t>Vanderzalm</a:t>
            </a:r>
            <a:r>
              <a:rPr lang="en-US" sz="800" i="1" dirty="0"/>
              <a:t>, J., &amp; Sidhu, J. (2018). Managed Aquifer Recharge (MAR) in Sustainable Urban Water Management. Water, 10(3), 239. https://doi.org/10.3390/w10030239</a:t>
            </a:r>
            <a:endParaRPr lang="de-DE" dirty="0"/>
          </a:p>
          <a:p>
            <a:endParaRPr lang="de-DE" dirty="0"/>
          </a:p>
        </p:txBody>
      </p:sp>
      <p:sp>
        <p:nvSpPr>
          <p:cNvPr id="4" name="Kopfzeilenplatzhalter 3"/>
          <p:cNvSpPr>
            <a:spLocks noGrp="1"/>
          </p:cNvSpPr>
          <p:nvPr>
            <p:ph type="hdr" sz="quarter"/>
          </p:nvPr>
        </p:nvSpPr>
        <p:spPr/>
        <p:txBody>
          <a:bodyPr/>
          <a:lstStyle/>
          <a:p>
            <a:r>
              <a:rPr lang="de-DE"/>
              <a:t>Learning Unit 07 | Nexus sound solutions – for the clean supply of water, energy and food</a:t>
            </a:r>
            <a:endParaRPr lang="de-DE" dirty="0"/>
          </a:p>
        </p:txBody>
      </p:sp>
      <p:sp>
        <p:nvSpPr>
          <p:cNvPr id="5" name="Folienbildplatzhalter 1">
            <a:extLst>
              <a:ext uri="{FF2B5EF4-FFF2-40B4-BE49-F238E27FC236}">
                <a16:creationId xmlns:a16="http://schemas.microsoft.com/office/drawing/2014/main" id="{7BE3EF44-3477-1A4F-B69B-0EA7EA63CC2B}"/>
              </a:ext>
            </a:extLst>
          </p:cNvPr>
          <p:cNvSpPr>
            <a:spLocks noGrp="1" noRot="1" noChangeAspect="1"/>
          </p:cNvSpPr>
          <p:nvPr>
            <p:ph type="sldImg"/>
          </p:nvPr>
        </p:nvSpPr>
        <p:spPr>
          <a:xfrm>
            <a:off x="346075" y="84138"/>
            <a:ext cx="6635750" cy="497681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p>
    </p:spTree>
    <p:extLst>
      <p:ext uri="{BB962C8B-B14F-4D97-AF65-F5344CB8AC3E}">
        <p14:creationId xmlns:p14="http://schemas.microsoft.com/office/powerpoint/2010/main" val="77126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Kopfzeilenplatzhalter 3"/>
          <p:cNvSpPr>
            <a:spLocks noGrp="1"/>
          </p:cNvSpPr>
          <p:nvPr>
            <p:ph type="hdr" sz="quarter"/>
          </p:nvPr>
        </p:nvSpPr>
        <p:spPr/>
        <p:txBody>
          <a:bodyPr/>
          <a:lstStyle/>
          <a:p>
            <a:r>
              <a:rPr lang="de-DE"/>
              <a:t>Learning Unit 07 | Nexus sound solutions – for the clean supply of water, energy and food</a:t>
            </a:r>
            <a:endParaRPr lang="de-DE" dirty="0"/>
          </a:p>
        </p:txBody>
      </p:sp>
      <p:sp>
        <p:nvSpPr>
          <p:cNvPr id="3" name="Notizenplatzhalter 2"/>
          <p:cNvSpPr>
            <a:spLocks noGrp="1"/>
          </p:cNvSpPr>
          <p:nvPr>
            <p:ph type="body" idx="1"/>
          </p:nvPr>
        </p:nvSpPr>
        <p:spPr>
          <a:xfrm>
            <a:off x="341376" y="5165454"/>
            <a:ext cx="6640102" cy="3908971"/>
          </a:xfrm>
        </p:spPr>
        <p:txBody>
          <a:bodyPr/>
          <a:lstStyle/>
          <a:p>
            <a:pPr algn="l" defTabSz="966612" rtl="0">
              <a:defRPr/>
            </a:pPr>
            <a:r>
              <a:rPr lang="en-US" sz="1100" b="1" dirty="0"/>
              <a:t>Overview of MAR </a:t>
            </a:r>
            <a:r>
              <a:rPr lang="en-US" sz="1100" b="1" dirty="0" smtClean="0"/>
              <a:t>schemes</a:t>
            </a:r>
            <a:endParaRPr lang="en-US" sz="1100" kern="1200" dirty="0">
              <a:solidFill>
                <a:schemeClr val="tx1"/>
              </a:solidFill>
            </a:endParaRPr>
          </a:p>
          <a:p>
            <a:pPr algn="l" defTabSz="966612" rtl="0">
              <a:defRPr/>
            </a:pPr>
            <a:r>
              <a:rPr lang="en-US" sz="1100" kern="1200" dirty="0">
                <a:solidFill>
                  <a:schemeClr val="tx1"/>
                </a:solidFill>
              </a:rPr>
              <a:t>A wide range of methods and technical designs are available for recharging water into the ground. </a:t>
            </a:r>
            <a:r>
              <a:rPr lang="en-US" sz="1100" kern="1200" dirty="0" smtClean="0">
                <a:solidFill>
                  <a:schemeClr val="tx1"/>
                </a:solidFill>
              </a:rPr>
              <a:t>The MAR technologies</a:t>
            </a:r>
            <a:r>
              <a:rPr lang="en-US" sz="1100" kern="1200" baseline="0" dirty="0" smtClean="0">
                <a:solidFill>
                  <a:schemeClr val="tx1"/>
                </a:solidFill>
              </a:rPr>
              <a:t> range from low-tech to more advanced ones. Hence, it is better to understand “MAR” as an umbrella term for different kind of recharge methods. </a:t>
            </a:r>
            <a:r>
              <a:rPr lang="en-US" sz="1100" kern="1200" dirty="0" smtClean="0">
                <a:solidFill>
                  <a:schemeClr val="tx1"/>
                </a:solidFill>
              </a:rPr>
              <a:t>The different methods depend </a:t>
            </a:r>
            <a:r>
              <a:rPr lang="en-US" sz="1100" kern="1200" dirty="0">
                <a:solidFill>
                  <a:schemeClr val="tx1"/>
                </a:solidFill>
              </a:rPr>
              <a:t>on </a:t>
            </a:r>
            <a:r>
              <a:rPr lang="en-US" sz="1100" kern="1200" dirty="0" smtClean="0">
                <a:solidFill>
                  <a:schemeClr val="tx1"/>
                </a:solidFill>
              </a:rPr>
              <a:t>different conditions</a:t>
            </a:r>
            <a:r>
              <a:rPr lang="en-US" sz="1100" kern="1200" baseline="0" dirty="0" smtClean="0">
                <a:solidFill>
                  <a:schemeClr val="tx1"/>
                </a:solidFill>
              </a:rPr>
              <a:t> such as </a:t>
            </a:r>
            <a:r>
              <a:rPr lang="en-US" sz="1100" kern="1200" dirty="0" smtClean="0">
                <a:solidFill>
                  <a:schemeClr val="tx1"/>
                </a:solidFill>
              </a:rPr>
              <a:t>hydrogeological conditions, aquifer characteristics, and </a:t>
            </a:r>
            <a:r>
              <a:rPr lang="en-US" sz="1100" kern="1200" dirty="0">
                <a:solidFill>
                  <a:schemeClr val="tx1"/>
                </a:solidFill>
              </a:rPr>
              <a:t>water quality (Page et al. 2018). The figure above shows </a:t>
            </a:r>
            <a:r>
              <a:rPr lang="en-US" sz="1100" kern="1200" dirty="0" smtClean="0">
                <a:solidFill>
                  <a:schemeClr val="tx1"/>
                </a:solidFill>
              </a:rPr>
              <a:t>the implementation</a:t>
            </a:r>
            <a:r>
              <a:rPr lang="en-US" sz="1100" kern="1200" baseline="0" dirty="0" smtClean="0">
                <a:solidFill>
                  <a:schemeClr val="tx1"/>
                </a:solidFill>
              </a:rPr>
              <a:t> of MAR </a:t>
            </a:r>
            <a:r>
              <a:rPr lang="en-US" sz="1100" kern="1200" dirty="0" smtClean="0">
                <a:solidFill>
                  <a:schemeClr val="tx1"/>
                </a:solidFill>
              </a:rPr>
              <a:t>for different</a:t>
            </a:r>
            <a:r>
              <a:rPr lang="en-US" sz="1100" kern="1200" baseline="0" dirty="0" smtClean="0">
                <a:solidFill>
                  <a:schemeClr val="tx1"/>
                </a:solidFill>
              </a:rPr>
              <a:t> scenarios</a:t>
            </a:r>
            <a:r>
              <a:rPr lang="en-US" sz="1100" kern="1200" dirty="0" smtClean="0">
                <a:solidFill>
                  <a:schemeClr val="tx1"/>
                </a:solidFill>
              </a:rPr>
              <a:t>. </a:t>
            </a:r>
          </a:p>
          <a:p>
            <a:pPr algn="l" defTabSz="966612" rtl="0">
              <a:defRPr/>
            </a:pPr>
            <a:endParaRPr lang="en-US" sz="1100" kern="1200" dirty="0">
              <a:solidFill>
                <a:schemeClr val="tx1"/>
              </a:solidFill>
            </a:endParaRPr>
          </a:p>
          <a:p>
            <a:pPr marL="241653" indent="-241653" algn="l" defTabSz="966612" rtl="0">
              <a:buFontTx/>
              <a:buAutoNum type="alphaLcParenBoth"/>
              <a:defRPr/>
            </a:pPr>
            <a:r>
              <a:rPr lang="en-US" sz="1100" b="1" dirty="0" smtClean="0"/>
              <a:t>Surface </a:t>
            </a:r>
            <a:r>
              <a:rPr lang="en-US" sz="1100" b="1" dirty="0"/>
              <a:t>Spreading System—Infiltration Basins</a:t>
            </a:r>
          </a:p>
          <a:p>
            <a:pPr algn="l" defTabSz="966612" rtl="0">
              <a:defRPr/>
            </a:pPr>
            <a:r>
              <a:rPr lang="de-DE" sz="1100" dirty="0"/>
              <a:t>S</a:t>
            </a:r>
            <a:r>
              <a:rPr lang="en-US" sz="1100" dirty="0" err="1"/>
              <a:t>urface</a:t>
            </a:r>
            <a:r>
              <a:rPr lang="en-US" sz="1100" dirty="0"/>
              <a:t> spreading basins are a simple method of MAR. Different kinds of water such as stormwater, river water or treated wastewater are stored on the land surface or impounded in infiltration basins or modified stream channels. Usually the water table is below the land surface and the water from the basin infiltrates through the unsaturated zone. Surface Spreading basins are often used to recharge shallow unconfined aquifers (</a:t>
            </a:r>
            <a:r>
              <a:rPr lang="en-US" sz="1100" dirty="0" err="1"/>
              <a:t>Maliva</a:t>
            </a:r>
            <a:r>
              <a:rPr lang="en-US" sz="1100" dirty="0"/>
              <a:t>, 2019</a:t>
            </a:r>
            <a:r>
              <a:rPr lang="en-US" sz="1100" dirty="0" smtClean="0"/>
              <a:t>).</a:t>
            </a:r>
          </a:p>
          <a:p>
            <a:pPr algn="l" defTabSz="966612" rtl="0">
              <a:defRPr/>
            </a:pPr>
            <a:endParaRPr lang="de-DE" sz="1100" dirty="0"/>
          </a:p>
          <a:p>
            <a:r>
              <a:rPr lang="en-US" sz="1100" b="1" dirty="0"/>
              <a:t>(b) Vadose zone injection wells (VZW)</a:t>
            </a:r>
            <a:r>
              <a:rPr lang="en-US" sz="1100" dirty="0"/>
              <a:t/>
            </a:r>
            <a:br>
              <a:rPr lang="en-US" sz="1100" dirty="0"/>
            </a:br>
            <a:r>
              <a:rPr lang="en-US" sz="1100" dirty="0"/>
              <a:t>The vadose zone injection wells are also called dry wells or recharge shafts. VZWs are shallow wells that are commonly used when groundwater tables are relatively deep. This technique is particularly relevant when implementing MAR schemes in semiarid or arid regions where groundwater tables very deep (i.e. 100 to 300m or more). Additionally, VZWs are preferred on sites where permeable soils are not available. </a:t>
            </a:r>
            <a:r>
              <a:rPr lang="de-DE" sz="1100" dirty="0"/>
              <a:t>The VZWs </a:t>
            </a:r>
            <a:r>
              <a:rPr lang="de-DE" sz="1100" dirty="0" err="1"/>
              <a:t>allow</a:t>
            </a:r>
            <a:r>
              <a:rPr lang="en-US" sz="1100" dirty="0"/>
              <a:t> infiltration of water through the unsaturated zone to unconfined aquifers at deeper levels (NRMMC–EPHC–NHMRC, 2009; Liang, et al., 2018). </a:t>
            </a:r>
          </a:p>
          <a:p>
            <a:r>
              <a:rPr lang="en-US" sz="1100" dirty="0"/>
              <a:t>Infiltrating water through the vadose zone offers a range of benefits. For instance, the water infiltration might lead to improved water quality via biological, chemical and physical processes before reaching the aquifer (Liang, et al., 2018</a:t>
            </a:r>
            <a:r>
              <a:rPr lang="en-US" sz="1100" dirty="0" smtClean="0"/>
              <a:t>).</a:t>
            </a:r>
          </a:p>
          <a:p>
            <a:endParaRPr lang="de-DE" sz="1100" b="1" dirty="0"/>
          </a:p>
          <a:p>
            <a:r>
              <a:rPr lang="de-DE" sz="1100" b="1" dirty="0"/>
              <a:t>(c) </a:t>
            </a:r>
            <a:r>
              <a:rPr lang="de-DE" sz="1100" b="1" dirty="0" err="1"/>
              <a:t>Direct</a:t>
            </a:r>
            <a:r>
              <a:rPr lang="de-DE" sz="1100" b="1" dirty="0"/>
              <a:t> </a:t>
            </a:r>
            <a:r>
              <a:rPr lang="de-DE" sz="1100" b="1" dirty="0" err="1"/>
              <a:t>Injection</a:t>
            </a:r>
            <a:r>
              <a:rPr lang="de-DE" sz="1100" b="1" dirty="0"/>
              <a:t> Wells</a:t>
            </a:r>
            <a:br>
              <a:rPr lang="de-DE" sz="1100" b="1" dirty="0"/>
            </a:br>
            <a:r>
              <a:rPr lang="en-US" sz="1100" kern="1200" dirty="0">
                <a:solidFill>
                  <a:schemeClr val="tx1"/>
                </a:solidFill>
              </a:rPr>
              <a:t>Direct injection wells are widely used across the globe. This method injects water into an aquifer where the water is stored over a defined period. The storage period is followed by a period of water recovery. This means that the aquifer’s recharged water is pumped from the same well for further use (Casanova, 2016). In general, this method is suitable to recharge confined as well as unconfined aquifers </a:t>
            </a:r>
            <a:r>
              <a:rPr lang="en-US" sz="1100" dirty="0"/>
              <a:t>(NRMMC–EPHC–NHMRC, 2009).</a:t>
            </a:r>
            <a:endParaRPr lang="de-DE" sz="1100" dirty="0"/>
          </a:p>
          <a:p>
            <a:pPr>
              <a:spcBef>
                <a:spcPts val="423"/>
              </a:spcBef>
              <a:spcAft>
                <a:spcPts val="0"/>
              </a:spcAft>
            </a:pPr>
            <a:r>
              <a:rPr lang="de-DE" sz="800" dirty="0"/>
              <a:t>––––––––––––––––</a:t>
            </a:r>
          </a:p>
          <a:p>
            <a:r>
              <a:rPr lang="de-DE" sz="800" b="1" dirty="0"/>
              <a:t>References</a:t>
            </a:r>
          </a:p>
          <a:p>
            <a:pPr marL="197889" indent="-197889">
              <a:spcAft>
                <a:spcPts val="634"/>
              </a:spcAft>
            </a:pPr>
            <a:r>
              <a:rPr lang="en-US" sz="800" i="1" dirty="0"/>
              <a:t>Casanova J., </a:t>
            </a:r>
            <a:r>
              <a:rPr lang="en-US" sz="800" i="1" dirty="0" err="1"/>
              <a:t>Devau</a:t>
            </a:r>
            <a:r>
              <a:rPr lang="en-US" sz="800" i="1" dirty="0"/>
              <a:t> N., </a:t>
            </a:r>
            <a:r>
              <a:rPr lang="en-US" sz="800" i="1" dirty="0" err="1"/>
              <a:t>Pettenati</a:t>
            </a:r>
            <a:r>
              <a:rPr lang="en-US" sz="800" i="1" dirty="0"/>
              <a:t> M. (2016) Managed Aquifer Recharge: An Overview of Issues and Options. In: </a:t>
            </a:r>
            <a:r>
              <a:rPr lang="en-US" sz="800" i="1" dirty="0" err="1"/>
              <a:t>Jakeman</a:t>
            </a:r>
            <a:r>
              <a:rPr lang="en-US" sz="800" i="1" dirty="0"/>
              <a:t> A.J., </a:t>
            </a:r>
            <a:r>
              <a:rPr lang="en-US" sz="800" i="1" dirty="0" err="1"/>
              <a:t>Barreteau</a:t>
            </a:r>
            <a:r>
              <a:rPr lang="en-US" sz="800" i="1" dirty="0"/>
              <a:t> O., Hunt R.J., </a:t>
            </a:r>
            <a:r>
              <a:rPr lang="en-US" sz="800" i="1" dirty="0" err="1"/>
              <a:t>Rinaudo</a:t>
            </a:r>
            <a:r>
              <a:rPr lang="en-US" sz="800" i="1" dirty="0"/>
              <a:t> JD., Ross A. (eds) Integrated Groundwater Management. Springer, Cham. </a:t>
            </a:r>
            <a:r>
              <a:rPr lang="en-US" sz="800" i="1" u="sng" dirty="0"/>
              <a:t>https://</a:t>
            </a:r>
            <a:r>
              <a:rPr lang="en-US" sz="800" i="1" u="sng" dirty="0" err="1"/>
              <a:t>doi.org</a:t>
            </a:r>
            <a:r>
              <a:rPr lang="en-US" sz="800" i="1" u="sng" dirty="0"/>
              <a:t>/10.1007/978-3-319-23576-9_16</a:t>
            </a:r>
          </a:p>
          <a:p>
            <a:pPr marL="197889" indent="-197889">
              <a:spcAft>
                <a:spcPts val="634"/>
              </a:spcAft>
            </a:pPr>
            <a:r>
              <a:rPr lang="en-US" sz="800" i="1" dirty="0"/>
              <a:t>Liang, X., Zhan, H., &amp; Zhang, Y.-K. (2018). Aquifer Recharge Using a Vadose Zone Infiltration Well. Water Resources Research. doi:10.1029/2018wr023409</a:t>
            </a:r>
          </a:p>
          <a:p>
            <a:pPr marL="197889" indent="-197889">
              <a:spcAft>
                <a:spcPts val="634"/>
              </a:spcAft>
            </a:pPr>
            <a:r>
              <a:rPr lang="en-US" sz="800" i="1" dirty="0" err="1"/>
              <a:t>Maliva</a:t>
            </a:r>
            <a:r>
              <a:rPr lang="en-US" sz="800" i="1" dirty="0"/>
              <a:t>, R. G. (2019). Surface Spreading System—Infiltration Basins. </a:t>
            </a:r>
            <a:r>
              <a:rPr lang="en-US" sz="800" i="1" dirty="0" err="1"/>
              <a:t>SpringerBriefs</a:t>
            </a:r>
            <a:r>
              <a:rPr lang="en-US" sz="800" i="1" dirty="0"/>
              <a:t> in Electrical and Computer Engineering, 469–515. doi:10.1007/978-3-030-11084-0_15 </a:t>
            </a:r>
            <a:endParaRPr lang="de-DE" sz="800" i="1" dirty="0"/>
          </a:p>
          <a:p>
            <a:pPr marL="197889" indent="-197889">
              <a:spcAft>
                <a:spcPts val="634"/>
              </a:spcAft>
            </a:pPr>
            <a:r>
              <a:rPr lang="en-US" sz="800" i="1" dirty="0"/>
              <a:t>NRMMC–EPHC–NHMRC (2009): Australian Guidelines for Water Recycling, Managing Health and Environmental Risks, Volume 2C—Managed Aquifer Recharge. Natural Resource Management Ministerial Council, Environment Protection and Heritage Council National Health and Medical Research Council. Available at: </a:t>
            </a:r>
            <a:r>
              <a:rPr lang="en-US" sz="800" i="1" u="sng" dirty="0"/>
              <a:t>http://</a:t>
            </a:r>
            <a:r>
              <a:rPr lang="en-US" sz="800" i="1" u="sng" dirty="0" err="1"/>
              <a:t>www.ephc.gov.au</a:t>
            </a:r>
            <a:r>
              <a:rPr lang="en-US" sz="800" i="1" u="sng" dirty="0"/>
              <a:t>/ taxonomy/term/39 (accessed: 11/09/2021)</a:t>
            </a:r>
            <a:r>
              <a:rPr lang="en-US" sz="800" i="1" dirty="0"/>
              <a:t>.</a:t>
            </a:r>
          </a:p>
          <a:p>
            <a:endParaRPr lang="de-DE" sz="1000" kern="1200" dirty="0">
              <a:solidFill>
                <a:schemeClr val="tx1"/>
              </a:solidFill>
            </a:endParaRPr>
          </a:p>
        </p:txBody>
      </p:sp>
      <p:sp>
        <p:nvSpPr>
          <p:cNvPr id="5" name="Folienbildplatzhalter 1">
            <a:extLst>
              <a:ext uri="{FF2B5EF4-FFF2-40B4-BE49-F238E27FC236}">
                <a16:creationId xmlns:a16="http://schemas.microsoft.com/office/drawing/2014/main" id="{3E573546-AB86-DD47-852C-285D824891C4}"/>
              </a:ext>
            </a:extLst>
          </p:cNvPr>
          <p:cNvSpPr>
            <a:spLocks noGrp="1" noRot="1" noChangeAspect="1"/>
          </p:cNvSpPr>
          <p:nvPr>
            <p:ph type="sldImg"/>
          </p:nvPr>
        </p:nvSpPr>
        <p:spPr>
          <a:xfrm>
            <a:off x="346075" y="84138"/>
            <a:ext cx="6635750" cy="497681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p>
    </p:spTree>
    <p:extLst>
      <p:ext uri="{BB962C8B-B14F-4D97-AF65-F5344CB8AC3E}">
        <p14:creationId xmlns:p14="http://schemas.microsoft.com/office/powerpoint/2010/main" val="1847745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izenplatzhalter 2"/>
          <p:cNvSpPr>
            <a:spLocks noGrp="1"/>
          </p:cNvSpPr>
          <p:nvPr>
            <p:ph type="body" idx="1"/>
          </p:nvPr>
        </p:nvSpPr>
        <p:spPr>
          <a:xfrm>
            <a:off x="341376" y="5165454"/>
            <a:ext cx="6640102" cy="4137572"/>
          </a:xfrm>
        </p:spPr>
        <p:txBody>
          <a:bodyPr/>
          <a:lstStyle/>
          <a:p>
            <a:r>
              <a:rPr lang="en-US" sz="1100" b="1" kern="1200" dirty="0" smtClean="0">
                <a:solidFill>
                  <a:schemeClr val="tx1"/>
                </a:solidFill>
              </a:rPr>
              <a:t>How </a:t>
            </a:r>
            <a:r>
              <a:rPr lang="en-US" sz="1100" b="1" kern="1200" dirty="0">
                <a:solidFill>
                  <a:schemeClr val="tx1"/>
                </a:solidFill>
              </a:rPr>
              <a:t>does MAR </a:t>
            </a:r>
            <a:r>
              <a:rPr lang="en-US" sz="1100" b="1" kern="1200" dirty="0" smtClean="0">
                <a:solidFill>
                  <a:schemeClr val="tx1"/>
                </a:solidFill>
              </a:rPr>
              <a:t>work? – The 7 key elements</a:t>
            </a:r>
            <a:r>
              <a:rPr lang="en-US" sz="1100" kern="1200" dirty="0">
                <a:solidFill>
                  <a:schemeClr val="tx1"/>
                </a:solidFill>
              </a:rPr>
              <a:t/>
            </a:r>
            <a:br>
              <a:rPr lang="en-US" sz="1100" kern="1200" dirty="0">
                <a:solidFill>
                  <a:schemeClr val="tx1"/>
                </a:solidFill>
              </a:rPr>
            </a:br>
            <a:r>
              <a:rPr lang="en-US" sz="1100" kern="1200" dirty="0" smtClean="0">
                <a:solidFill>
                  <a:schemeClr val="tx1"/>
                </a:solidFill>
              </a:rPr>
              <a:t>MAR describes different recharge techniques that allow reclaimed water to infiltrate into aquifers for groundwater recovery or environmental benefit (</a:t>
            </a:r>
            <a:r>
              <a:rPr lang="en-US" sz="1100" kern="1200" dirty="0" err="1" smtClean="0">
                <a:solidFill>
                  <a:schemeClr val="tx1"/>
                </a:solidFill>
              </a:rPr>
              <a:t>Sprenger</a:t>
            </a:r>
            <a:r>
              <a:rPr lang="en-US" sz="1100" kern="1200" dirty="0" smtClean="0">
                <a:solidFill>
                  <a:schemeClr val="tx1"/>
                </a:solidFill>
              </a:rPr>
              <a:t> et al., 2017; Page et al., 2018; </a:t>
            </a:r>
            <a:r>
              <a:rPr lang="en-US" sz="1100" kern="1200" dirty="0" err="1" smtClean="0">
                <a:solidFill>
                  <a:schemeClr val="tx1"/>
                </a:solidFill>
              </a:rPr>
              <a:t>Salameh</a:t>
            </a:r>
            <a:r>
              <a:rPr lang="en-US" sz="1100" kern="1200" dirty="0" smtClean="0">
                <a:solidFill>
                  <a:schemeClr val="tx1"/>
                </a:solidFill>
              </a:rPr>
              <a:t> et al., 2019). The figure above shows typical sources of water and the methods of capture, pre-treatment, and post-treatment of water for managed aquifer recharge. The circled numbers in the figure show the seven standard elements of a managed aquifer recharge system: (1) water capture, (2) pre-treatment, (3) recharge, (4) storage, (5) recovery, (6) post-treatment, and (7) end-use (NRMMC–EPHC–NHMRC 2009; Dillon et al., 2010). </a:t>
            </a:r>
          </a:p>
          <a:p>
            <a:endParaRPr lang="en-US" sz="1100" kern="1200" dirty="0" smtClean="0">
              <a:solidFill>
                <a:schemeClr val="tx1"/>
              </a:solidFill>
            </a:endParaRPr>
          </a:p>
          <a:p>
            <a:r>
              <a:rPr lang="de-DE" sz="800" dirty="0" smtClean="0"/>
              <a:t>––––––––––––––––</a:t>
            </a:r>
            <a:endParaRPr lang="de-DE" sz="800" dirty="0"/>
          </a:p>
          <a:p>
            <a:r>
              <a:rPr lang="de-DE" sz="800" b="1" dirty="0"/>
              <a:t>References</a:t>
            </a:r>
          </a:p>
          <a:p>
            <a:pPr marL="197889" indent="-197889">
              <a:spcAft>
                <a:spcPts val="634"/>
              </a:spcAft>
            </a:pPr>
            <a:r>
              <a:rPr lang="en-US" sz="1000" kern="1200" dirty="0">
                <a:solidFill>
                  <a:schemeClr val="tx1"/>
                </a:solidFill>
              </a:rPr>
              <a:t>Dillon, P., Toze</a:t>
            </a:r>
            <a:r>
              <a:rPr lang="en-US" sz="800" i="1" dirty="0"/>
              <a:t>, S., Page, D., </a:t>
            </a:r>
            <a:r>
              <a:rPr lang="en-US" sz="800" i="1" dirty="0" err="1"/>
              <a:t>Vanderzalm</a:t>
            </a:r>
            <a:r>
              <a:rPr lang="en-US" sz="800" i="1" dirty="0"/>
              <a:t>, J., Bekele, E., Sidhu, J., &amp; </a:t>
            </a:r>
            <a:r>
              <a:rPr lang="en-US" sz="800" i="1" dirty="0" err="1"/>
              <a:t>Rinck</a:t>
            </a:r>
            <a:r>
              <a:rPr lang="en-US" sz="800" i="1" dirty="0"/>
              <a:t>-Pfeiffer, S. (2010). Managed aquifer recharge: rediscovering nature as a leading edge technology. Water Science and Technology, 62(10), 2338–2345. doi:10.2166/wst.2010.444</a:t>
            </a:r>
          </a:p>
          <a:p>
            <a:pPr marL="197889" indent="-197889">
              <a:spcAft>
                <a:spcPts val="634"/>
              </a:spcAft>
            </a:pPr>
            <a:r>
              <a:rPr lang="en-US" sz="800" i="1" dirty="0"/>
              <a:t>Dillon, P., </a:t>
            </a:r>
            <a:r>
              <a:rPr lang="en-US" sz="800" i="1" dirty="0" err="1"/>
              <a:t>Stuyfzand</a:t>
            </a:r>
            <a:r>
              <a:rPr lang="en-US" sz="800" i="1" dirty="0"/>
              <a:t>, P., </a:t>
            </a:r>
            <a:r>
              <a:rPr lang="en-US" sz="800" i="1" dirty="0" err="1"/>
              <a:t>Grischek</a:t>
            </a:r>
            <a:r>
              <a:rPr lang="en-US" sz="800" i="1" dirty="0"/>
              <a:t>, T., </a:t>
            </a:r>
            <a:r>
              <a:rPr lang="en-US" sz="800" i="1" dirty="0" err="1"/>
              <a:t>Lluria</a:t>
            </a:r>
            <a:r>
              <a:rPr lang="en-US" sz="800" i="1" dirty="0"/>
              <a:t>, M., </a:t>
            </a:r>
            <a:r>
              <a:rPr lang="en-US" sz="800" i="1" dirty="0" err="1"/>
              <a:t>Pyne</a:t>
            </a:r>
            <a:r>
              <a:rPr lang="en-US" sz="800" i="1" dirty="0"/>
              <a:t>, R. D. G., Jain, R. C., </a:t>
            </a:r>
            <a:r>
              <a:rPr lang="en-US" sz="800" i="1" dirty="0" err="1"/>
              <a:t>Sapiano</a:t>
            </a:r>
            <a:r>
              <a:rPr lang="en-US" sz="800" i="1" dirty="0"/>
              <a:t>, M. (2018). Sixty years of global progress in managed aquifer recharge. Hydrogeology Journal. doi:10.1007/s10040-018-1841-z</a:t>
            </a:r>
          </a:p>
          <a:p>
            <a:pPr marL="197889" indent="-197889">
              <a:spcAft>
                <a:spcPts val="634"/>
              </a:spcAft>
            </a:pPr>
            <a:r>
              <a:rPr lang="en-US" sz="800" i="1" dirty="0"/>
              <a:t>NRMMC–EPHC–NHMRC (2009): Australian Guidelines for Water Recycling, Managing Health and Environmental Risks, Volume 2C—Managed Aquifer Recharge. Natural Resource Management Ministerial Council, Environment Protection and Heritage Council National Health and Medical Research Council. Available at: http://</a:t>
            </a:r>
            <a:r>
              <a:rPr lang="en-US" sz="800" i="1" dirty="0" err="1"/>
              <a:t>www.ephc.gov.au</a:t>
            </a:r>
            <a:r>
              <a:rPr lang="en-US" sz="800" i="1" dirty="0"/>
              <a:t>/ taxonomy/term/39 (accessed: 11/09/2021).</a:t>
            </a:r>
          </a:p>
          <a:p>
            <a:pPr marL="197889" indent="-197889">
              <a:spcAft>
                <a:spcPts val="634"/>
              </a:spcAft>
            </a:pPr>
            <a:r>
              <a:rPr lang="en-US" sz="800" i="1" dirty="0"/>
              <a:t>Page, D., Bekele, E., </a:t>
            </a:r>
            <a:r>
              <a:rPr lang="en-US" sz="800" i="1" dirty="0" err="1"/>
              <a:t>Vanderzalm</a:t>
            </a:r>
            <a:r>
              <a:rPr lang="en-US" sz="800" i="1" dirty="0"/>
              <a:t>, J., &amp; Sidhu, J. (2018). Managed Aquifer Recharge (MAR) in Sustainable Urban Water Management. Water, 10(3), 239. doi:10.3390/w10030239</a:t>
            </a:r>
            <a:endParaRPr lang="de-DE" sz="800" i="1" dirty="0"/>
          </a:p>
          <a:p>
            <a:pPr marL="197889" indent="-197889" algn="l" rtl="0">
              <a:spcAft>
                <a:spcPts val="634"/>
              </a:spcAft>
              <a:defRPr/>
            </a:pPr>
            <a:r>
              <a:rPr lang="en-US" sz="800" i="1" dirty="0"/>
              <a:t>Salameh, E., </a:t>
            </a:r>
            <a:r>
              <a:rPr lang="en-US" sz="800" i="1" dirty="0" err="1"/>
              <a:t>Abdallat</a:t>
            </a:r>
            <a:r>
              <a:rPr lang="en-US" sz="800" i="1" dirty="0"/>
              <a:t>, G., &amp; van der </a:t>
            </a:r>
            <a:r>
              <a:rPr lang="en-US" sz="800" i="1" dirty="0" err="1"/>
              <a:t>Valk</a:t>
            </a:r>
            <a:r>
              <a:rPr lang="en-US" sz="800" i="1" dirty="0"/>
              <a:t>, M. (2019). Planning Considerations of Managed Aquifer Recharge (MAR) Projects in Jordan. Water, 11(2), 182. doi:10.3390/w11020182</a:t>
            </a:r>
          </a:p>
          <a:p>
            <a:pPr marL="197889" indent="-197889" algn="l" rtl="0">
              <a:spcAft>
                <a:spcPts val="634"/>
              </a:spcAft>
              <a:defRPr/>
            </a:pPr>
            <a:r>
              <a:rPr lang="en-US" sz="800" i="1" dirty="0"/>
              <a:t>Sprenger, C.; Hartog, N.; Hernández, M.; </a:t>
            </a:r>
            <a:r>
              <a:rPr lang="en-US" sz="800" i="1" dirty="0" err="1"/>
              <a:t>Vilanova</a:t>
            </a:r>
            <a:r>
              <a:rPr lang="en-US" sz="800" i="1" dirty="0"/>
              <a:t>, M.; </a:t>
            </a:r>
            <a:r>
              <a:rPr lang="en-US" sz="800" i="1" dirty="0" err="1"/>
              <a:t>Grützmacher</a:t>
            </a:r>
            <a:r>
              <a:rPr lang="en-US" sz="800" i="1" dirty="0"/>
              <a:t>, G.; </a:t>
            </a:r>
            <a:r>
              <a:rPr lang="en-US" sz="800" i="1" dirty="0" err="1"/>
              <a:t>Scheibler</a:t>
            </a:r>
            <a:r>
              <a:rPr lang="en-US" sz="800" i="1" dirty="0"/>
              <a:t>, F.; </a:t>
            </a:r>
            <a:r>
              <a:rPr lang="en-US" sz="800" i="1" dirty="0" err="1"/>
              <a:t>Hannappel</a:t>
            </a:r>
            <a:r>
              <a:rPr lang="en-US" sz="800" i="1" dirty="0"/>
              <a:t>, S. (2017): Inventory of managed aquifer recharge sites in Europe: Historical development, current situation and perspectives. Hydrogeological Journal, 25, 1909-2345. </a:t>
            </a:r>
            <a:r>
              <a:rPr lang="en-US" sz="800" i="1" dirty="0" err="1"/>
              <a:t>doi</a:t>
            </a:r>
            <a:r>
              <a:rPr lang="en-US" sz="800" i="1" dirty="0"/>
              <a:t>: </a:t>
            </a:r>
            <a:r>
              <a:rPr lang="en-US" sz="800" i="1" dirty="0">
                <a:hlinkClick r:id="rId3">
                  <a:extLst>
                    <a:ext uri="{A12FA001-AC4F-418D-AE19-62706E023703}">
                      <ahyp:hlinkClr xmlns:ahyp="http://schemas.microsoft.com/office/drawing/2018/hyperlinkcolor" xmlns="" val="tx"/>
                    </a:ext>
                  </a:extLst>
                </a:hlinkClick>
              </a:rPr>
              <a:t>10.1007/s10040-017-1554-8 </a:t>
            </a:r>
            <a:endParaRPr lang="en-US" sz="800" i="1" dirty="0"/>
          </a:p>
          <a:p>
            <a:endParaRPr lang="de-DE" i="1" dirty="0"/>
          </a:p>
        </p:txBody>
      </p:sp>
      <p:sp>
        <p:nvSpPr>
          <p:cNvPr id="4" name="Kopfzeilenplatzhalter 3"/>
          <p:cNvSpPr>
            <a:spLocks noGrp="1"/>
          </p:cNvSpPr>
          <p:nvPr>
            <p:ph type="hdr" sz="quarter"/>
          </p:nvPr>
        </p:nvSpPr>
        <p:spPr/>
        <p:txBody>
          <a:bodyPr/>
          <a:lstStyle/>
          <a:p>
            <a:r>
              <a:rPr lang="de-DE"/>
              <a:t>Learning Unit 07 | Nexus sound solutions – for the clean supply of water, energy and food</a:t>
            </a:r>
            <a:endParaRPr lang="de-DE" dirty="0"/>
          </a:p>
        </p:txBody>
      </p:sp>
      <p:sp>
        <p:nvSpPr>
          <p:cNvPr id="5" name="Folienbildplatzhalter 1">
            <a:extLst>
              <a:ext uri="{FF2B5EF4-FFF2-40B4-BE49-F238E27FC236}">
                <a16:creationId xmlns:a16="http://schemas.microsoft.com/office/drawing/2014/main" id="{54E509E9-54A4-354E-BC9D-740AB39B37E0}"/>
              </a:ext>
            </a:extLst>
          </p:cNvPr>
          <p:cNvSpPr>
            <a:spLocks noGrp="1" noRot="1" noChangeAspect="1"/>
          </p:cNvSpPr>
          <p:nvPr>
            <p:ph type="sldImg"/>
          </p:nvPr>
        </p:nvSpPr>
        <p:spPr>
          <a:xfrm>
            <a:off x="346075" y="84138"/>
            <a:ext cx="6635750" cy="497681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p>
    </p:spTree>
    <p:extLst>
      <p:ext uri="{BB962C8B-B14F-4D97-AF65-F5344CB8AC3E}">
        <p14:creationId xmlns:p14="http://schemas.microsoft.com/office/powerpoint/2010/main" val="79376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izenplatzhalter 2"/>
          <p:cNvSpPr>
            <a:spLocks noGrp="1"/>
          </p:cNvSpPr>
          <p:nvPr>
            <p:ph type="body" idx="1"/>
          </p:nvPr>
        </p:nvSpPr>
        <p:spPr/>
        <p:txBody>
          <a:bodyPr/>
          <a:lstStyle/>
          <a:p>
            <a:r>
              <a:rPr lang="de-DE" sz="1100" b="1" kern="1200" dirty="0" err="1">
                <a:solidFill>
                  <a:schemeClr val="tx1"/>
                </a:solidFill>
              </a:rPr>
              <a:t>Example</a:t>
            </a:r>
            <a:r>
              <a:rPr lang="de-DE" sz="1100" b="1" kern="1200" dirty="0">
                <a:solidFill>
                  <a:schemeClr val="tx1"/>
                </a:solidFill>
              </a:rPr>
              <a:t>: </a:t>
            </a:r>
            <a:r>
              <a:rPr lang="de-DE" sz="1100" b="1" kern="1200" dirty="0" err="1">
                <a:solidFill>
                  <a:schemeClr val="tx1"/>
                </a:solidFill>
              </a:rPr>
              <a:t>Soil</a:t>
            </a:r>
            <a:r>
              <a:rPr lang="de-DE" sz="1100" b="1" kern="1200" dirty="0">
                <a:solidFill>
                  <a:schemeClr val="tx1"/>
                </a:solidFill>
              </a:rPr>
              <a:t> </a:t>
            </a:r>
            <a:r>
              <a:rPr lang="de-DE" sz="1100" b="1" kern="1200" dirty="0" err="1">
                <a:solidFill>
                  <a:schemeClr val="tx1"/>
                </a:solidFill>
              </a:rPr>
              <a:t>aquifer</a:t>
            </a:r>
            <a:r>
              <a:rPr lang="de-DE" sz="1100" b="1" kern="1200" dirty="0">
                <a:solidFill>
                  <a:schemeClr val="tx1"/>
                </a:solidFill>
              </a:rPr>
              <a:t> </a:t>
            </a:r>
            <a:r>
              <a:rPr lang="de-DE" sz="1100" b="1" kern="1200" dirty="0" err="1">
                <a:solidFill>
                  <a:schemeClr val="tx1"/>
                </a:solidFill>
              </a:rPr>
              <a:t>treatment</a:t>
            </a:r>
            <a:r>
              <a:rPr lang="de-DE" sz="1100" b="1" kern="1200" dirty="0">
                <a:solidFill>
                  <a:schemeClr val="tx1"/>
                </a:solidFill>
              </a:rPr>
              <a:t> (SAT)</a:t>
            </a:r>
            <a:endParaRPr lang="en-US" sz="1100" b="1" kern="1200" dirty="0">
              <a:solidFill>
                <a:schemeClr val="tx1"/>
              </a:solidFill>
            </a:endParaRPr>
          </a:p>
          <a:p>
            <a:r>
              <a:rPr lang="en-US" sz="1100" kern="1200" dirty="0">
                <a:solidFill>
                  <a:schemeClr val="tx1"/>
                </a:solidFill>
              </a:rPr>
              <a:t>A more detailed example showing the 7 key elements or MAR schemes can be found in this section. The figure above shows a MAR system known as </a:t>
            </a:r>
            <a:r>
              <a:rPr lang="en-US" sz="1100" i="1" kern="1200" dirty="0">
                <a:solidFill>
                  <a:schemeClr val="tx1"/>
                </a:solidFill>
              </a:rPr>
              <a:t>soil aquifer treatment </a:t>
            </a:r>
            <a:r>
              <a:rPr lang="en-US" sz="1100" kern="1200" dirty="0">
                <a:solidFill>
                  <a:schemeClr val="tx1"/>
                </a:solidFill>
              </a:rPr>
              <a:t>(SAT)</a:t>
            </a:r>
            <a:r>
              <a:rPr lang="en-US" sz="1100" i="1" kern="1200" dirty="0">
                <a:solidFill>
                  <a:schemeClr val="tx1"/>
                </a:solidFill>
              </a:rPr>
              <a:t> </a:t>
            </a:r>
            <a:r>
              <a:rPr lang="en-US" sz="1100" kern="1200" dirty="0">
                <a:solidFill>
                  <a:schemeClr val="tx1"/>
                </a:solidFill>
              </a:rPr>
              <a:t>that infiltrates water into an unconfined aquifer. </a:t>
            </a:r>
            <a:r>
              <a:rPr lang="en-US" sz="1100" kern="1200" dirty="0" smtClean="0">
                <a:solidFill>
                  <a:schemeClr val="tx1"/>
                </a:solidFill>
              </a:rPr>
              <a:t>SAT </a:t>
            </a:r>
            <a:r>
              <a:rPr lang="en-US" sz="1100" kern="1200" dirty="0">
                <a:solidFill>
                  <a:schemeClr val="tx1"/>
                </a:solidFill>
              </a:rPr>
              <a:t>is often used to enter stormwater or pre-treated wastewater (2) through an infiltration basin. As the </a:t>
            </a:r>
            <a:r>
              <a:rPr lang="en-US" sz="1100" dirty="0"/>
              <a:t>sewage effluent moves through the soil and aquifer, nutrient and pathogen removal is facilitated and </a:t>
            </a:r>
            <a:r>
              <a:rPr lang="en-US" sz="1100" kern="1200" dirty="0">
                <a:solidFill>
                  <a:schemeClr val="tx1"/>
                </a:solidFill>
              </a:rPr>
              <a:t>the quality of the effluent improves. The water is then stored in the underlying aquifer (3-4). The water can now be reused (5) for different purposes such as irrigation, industrial use, drinking water or discharge into ecosystems. Depending on the end-use the water will require post-treatment (6) before it is distributed to its users (</a:t>
            </a:r>
            <a:r>
              <a:rPr lang="en-US" sz="1100" dirty="0"/>
              <a:t>NRMMC–EPHC –NHMRC, 2009; Dillon et al., 2010)</a:t>
            </a:r>
            <a:r>
              <a:rPr lang="en-US" sz="1100" kern="1200" dirty="0">
                <a:solidFill>
                  <a:schemeClr val="tx1"/>
                </a:solidFill>
              </a:rPr>
              <a:t>. </a:t>
            </a:r>
            <a:endParaRPr lang="en-US" sz="1100" kern="1200" dirty="0" smtClean="0">
              <a:solidFill>
                <a:schemeClr val="tx1"/>
              </a:solidFill>
            </a:endParaRPr>
          </a:p>
          <a:p>
            <a:endParaRPr lang="de-DE" sz="1100" kern="1200" dirty="0" smtClean="0">
              <a:solidFill>
                <a:schemeClr val="tx1"/>
              </a:solidFill>
            </a:endParaRPr>
          </a:p>
          <a:p>
            <a:r>
              <a:rPr lang="de-DE" sz="1100" kern="1200" dirty="0" err="1" smtClean="0">
                <a:solidFill>
                  <a:schemeClr val="tx1"/>
                </a:solidFill>
              </a:rPr>
              <a:t>For</a:t>
            </a:r>
            <a:r>
              <a:rPr lang="de-DE" sz="1100" kern="1200" dirty="0" smtClean="0">
                <a:solidFill>
                  <a:schemeClr val="tx1"/>
                </a:solidFill>
              </a:rPr>
              <a:t> </a:t>
            </a:r>
            <a:r>
              <a:rPr lang="de-DE" sz="1100" kern="1200" dirty="0" err="1" smtClean="0">
                <a:solidFill>
                  <a:schemeClr val="tx1"/>
                </a:solidFill>
              </a:rPr>
              <a:t>instance</a:t>
            </a:r>
            <a:r>
              <a:rPr lang="de-DE" sz="1100" kern="1200" dirty="0" smtClean="0">
                <a:solidFill>
                  <a:schemeClr val="tx1"/>
                </a:solidFill>
              </a:rPr>
              <a:t>,</a:t>
            </a:r>
            <a:r>
              <a:rPr lang="de-DE" sz="1100" kern="1200" baseline="0" dirty="0" smtClean="0">
                <a:solidFill>
                  <a:schemeClr val="tx1"/>
                </a:solidFill>
              </a:rPr>
              <a:t> </a:t>
            </a:r>
            <a:r>
              <a:rPr lang="de-DE" sz="1100" kern="1200" baseline="0" dirty="0" err="1" smtClean="0">
                <a:solidFill>
                  <a:schemeClr val="tx1"/>
                </a:solidFill>
              </a:rPr>
              <a:t>t</a:t>
            </a:r>
            <a:r>
              <a:rPr lang="de-DE" sz="1100" kern="1200" dirty="0" err="1" smtClean="0">
                <a:solidFill>
                  <a:schemeClr val="tx1"/>
                </a:solidFill>
              </a:rPr>
              <a:t>he</a:t>
            </a:r>
            <a:r>
              <a:rPr lang="de-DE" sz="1100" kern="1200" dirty="0" smtClean="0">
                <a:solidFill>
                  <a:schemeClr val="tx1"/>
                </a:solidFill>
              </a:rPr>
              <a:t> </a:t>
            </a:r>
            <a:r>
              <a:rPr lang="de-DE" sz="1100" kern="1200" dirty="0" err="1" smtClean="0">
                <a:solidFill>
                  <a:schemeClr val="tx1"/>
                </a:solidFill>
              </a:rPr>
              <a:t>Shafdan</a:t>
            </a:r>
            <a:r>
              <a:rPr lang="de-DE" sz="1100" kern="1200" dirty="0" smtClean="0">
                <a:solidFill>
                  <a:schemeClr val="tx1"/>
                </a:solidFill>
              </a:rPr>
              <a:t> </a:t>
            </a:r>
            <a:r>
              <a:rPr lang="de-DE" sz="1100" kern="1200" dirty="0" err="1" smtClean="0">
                <a:solidFill>
                  <a:schemeClr val="tx1"/>
                </a:solidFill>
              </a:rPr>
              <a:t>site</a:t>
            </a:r>
            <a:r>
              <a:rPr lang="de-DE" sz="1100" kern="1200" dirty="0" smtClean="0">
                <a:solidFill>
                  <a:schemeClr val="tx1"/>
                </a:solidFill>
              </a:rPr>
              <a:t> in Israel </a:t>
            </a:r>
            <a:r>
              <a:rPr lang="de-DE" sz="1100" kern="1200" dirty="0" err="1" smtClean="0">
                <a:solidFill>
                  <a:schemeClr val="tx1"/>
                </a:solidFill>
              </a:rPr>
              <a:t>uses</a:t>
            </a:r>
            <a:r>
              <a:rPr lang="de-DE" sz="1100" kern="1200" dirty="0" smtClean="0">
                <a:solidFill>
                  <a:schemeClr val="tx1"/>
                </a:solidFill>
              </a:rPr>
              <a:t> SAT </a:t>
            </a:r>
            <a:r>
              <a:rPr lang="de-DE" sz="1100" kern="1200" dirty="0" err="1" smtClean="0">
                <a:solidFill>
                  <a:schemeClr val="tx1"/>
                </a:solidFill>
              </a:rPr>
              <a:t>to</a:t>
            </a:r>
            <a:r>
              <a:rPr lang="de-DE" sz="1100" kern="1200" baseline="0" dirty="0" smtClean="0">
                <a:solidFill>
                  <a:schemeClr val="tx1"/>
                </a:solidFill>
              </a:rPr>
              <a:t> </a:t>
            </a:r>
            <a:r>
              <a:rPr lang="de-DE" sz="1100" kern="1200" baseline="0" dirty="0" err="1" smtClean="0">
                <a:solidFill>
                  <a:schemeClr val="tx1"/>
                </a:solidFill>
              </a:rPr>
              <a:t>improve</a:t>
            </a:r>
            <a:r>
              <a:rPr lang="de-DE" sz="1100" kern="1200" baseline="0" dirty="0" smtClean="0">
                <a:solidFill>
                  <a:schemeClr val="tx1"/>
                </a:solidFill>
              </a:rPr>
              <a:t> </a:t>
            </a:r>
            <a:r>
              <a:rPr lang="de-DE" sz="1100" kern="1200" baseline="0" dirty="0" err="1" smtClean="0">
                <a:solidFill>
                  <a:schemeClr val="tx1"/>
                </a:solidFill>
              </a:rPr>
              <a:t>the</a:t>
            </a:r>
            <a:r>
              <a:rPr lang="de-DE" sz="1100" kern="1200" baseline="0" dirty="0" smtClean="0">
                <a:solidFill>
                  <a:schemeClr val="tx1"/>
                </a:solidFill>
              </a:rPr>
              <a:t> </a:t>
            </a:r>
            <a:r>
              <a:rPr lang="de-DE" sz="1100" kern="1200" baseline="0" dirty="0" err="1" smtClean="0">
                <a:solidFill>
                  <a:schemeClr val="tx1"/>
                </a:solidFill>
              </a:rPr>
              <a:t>water</a:t>
            </a:r>
            <a:r>
              <a:rPr lang="de-DE" sz="1100" kern="1200" baseline="0" dirty="0" smtClean="0">
                <a:solidFill>
                  <a:schemeClr val="tx1"/>
                </a:solidFill>
              </a:rPr>
              <a:t> </a:t>
            </a:r>
            <a:r>
              <a:rPr lang="de-DE" sz="1100" kern="1200" baseline="0" dirty="0" err="1" smtClean="0">
                <a:solidFill>
                  <a:schemeClr val="tx1"/>
                </a:solidFill>
              </a:rPr>
              <a:t>quality</a:t>
            </a:r>
            <a:r>
              <a:rPr lang="de-DE" sz="1100" kern="1200" baseline="0" dirty="0" smtClean="0">
                <a:solidFill>
                  <a:schemeClr val="tx1"/>
                </a:solidFill>
              </a:rPr>
              <a:t>.</a:t>
            </a:r>
            <a:endParaRPr lang="de-DE" sz="1100" kern="1200" dirty="0" smtClean="0">
              <a:solidFill>
                <a:schemeClr val="tx1"/>
              </a:solidFill>
            </a:endParaRPr>
          </a:p>
          <a:p>
            <a:endParaRPr lang="en-US" sz="1100" kern="1200" dirty="0">
              <a:solidFill>
                <a:schemeClr val="tx1"/>
              </a:solidFill>
            </a:endParaRPr>
          </a:p>
          <a:p>
            <a:r>
              <a:rPr lang="de-DE" sz="1100" b="1" kern="1200" dirty="0">
                <a:solidFill>
                  <a:schemeClr val="tx1"/>
                </a:solidFill>
              </a:rPr>
              <a:t>Summary </a:t>
            </a:r>
            <a:r>
              <a:rPr lang="de-DE" sz="1100" b="1" kern="1200" dirty="0" err="1">
                <a:solidFill>
                  <a:schemeClr val="tx1"/>
                </a:solidFill>
              </a:rPr>
              <a:t>and</a:t>
            </a:r>
            <a:r>
              <a:rPr lang="de-DE" sz="1100" b="1" kern="1200" dirty="0">
                <a:solidFill>
                  <a:schemeClr val="tx1"/>
                </a:solidFill>
              </a:rPr>
              <a:t> </a:t>
            </a:r>
            <a:r>
              <a:rPr lang="de-DE" sz="1100" b="1" kern="1200" dirty="0" err="1">
                <a:solidFill>
                  <a:schemeClr val="tx1"/>
                </a:solidFill>
              </a:rPr>
              <a:t>Overview</a:t>
            </a:r>
            <a:r>
              <a:rPr lang="de-DE" sz="1100" b="1" kern="1200" dirty="0">
                <a:solidFill>
                  <a:schemeClr val="tx1"/>
                </a:solidFill>
              </a:rPr>
              <a:t> </a:t>
            </a:r>
            <a:r>
              <a:rPr lang="de-DE" sz="1100" b="1" kern="1200" dirty="0" err="1">
                <a:solidFill>
                  <a:schemeClr val="tx1"/>
                </a:solidFill>
              </a:rPr>
              <a:t>of</a:t>
            </a:r>
            <a:r>
              <a:rPr lang="de-DE" sz="1100" b="1" kern="1200" dirty="0">
                <a:solidFill>
                  <a:schemeClr val="tx1"/>
                </a:solidFill>
              </a:rPr>
              <a:t> MAR </a:t>
            </a:r>
            <a:r>
              <a:rPr lang="de-DE" sz="1100" b="1" kern="1200" dirty="0" err="1">
                <a:solidFill>
                  <a:schemeClr val="tx1"/>
                </a:solidFill>
              </a:rPr>
              <a:t>schemes</a:t>
            </a:r>
            <a:r>
              <a:rPr lang="de-DE" sz="1100" b="1" kern="1200" dirty="0">
                <a:solidFill>
                  <a:schemeClr val="tx1"/>
                </a:solidFill>
              </a:rPr>
              <a:t> </a:t>
            </a:r>
            <a:r>
              <a:rPr lang="de-DE" sz="1100" b="1" kern="1200" dirty="0" err="1">
                <a:solidFill>
                  <a:schemeClr val="tx1"/>
                </a:solidFill>
              </a:rPr>
              <a:t>for</a:t>
            </a:r>
            <a:r>
              <a:rPr lang="de-DE" sz="1100" b="1" kern="1200" dirty="0">
                <a:solidFill>
                  <a:schemeClr val="tx1"/>
                </a:solidFill>
              </a:rPr>
              <a:t> </a:t>
            </a:r>
            <a:r>
              <a:rPr lang="de-DE" sz="1100" b="1" kern="1200" dirty="0" err="1">
                <a:solidFill>
                  <a:schemeClr val="tx1"/>
                </a:solidFill>
              </a:rPr>
              <a:t>implementation</a:t>
            </a:r>
            <a:endParaRPr lang="en-US" sz="1100" b="1" kern="1200" dirty="0">
              <a:solidFill>
                <a:schemeClr val="tx1"/>
              </a:solidFill>
            </a:endParaRPr>
          </a:p>
          <a:p>
            <a:pPr>
              <a:spcAft>
                <a:spcPts val="0"/>
              </a:spcAft>
            </a:pPr>
            <a:r>
              <a:rPr lang="de-DE" sz="1100" kern="1200" dirty="0">
                <a:solidFill>
                  <a:schemeClr val="tx1"/>
                </a:solidFill>
              </a:rPr>
              <a:t>SAT </a:t>
            </a:r>
            <a:r>
              <a:rPr lang="de-DE" sz="1100" kern="1200" dirty="0" err="1">
                <a:solidFill>
                  <a:schemeClr val="tx1"/>
                </a:solidFill>
              </a:rPr>
              <a:t>is</a:t>
            </a:r>
            <a:r>
              <a:rPr lang="de-DE" sz="1100" kern="1200" dirty="0">
                <a:solidFill>
                  <a:schemeClr val="tx1"/>
                </a:solidFill>
              </a:rPr>
              <a:t> just </a:t>
            </a:r>
            <a:r>
              <a:rPr lang="de-DE" sz="1100" kern="1200" dirty="0" err="1">
                <a:solidFill>
                  <a:schemeClr val="tx1"/>
                </a:solidFill>
              </a:rPr>
              <a:t>one</a:t>
            </a:r>
            <a:r>
              <a:rPr lang="de-DE" sz="1100" kern="1200" dirty="0">
                <a:solidFill>
                  <a:schemeClr val="tx1"/>
                </a:solidFill>
              </a:rPr>
              <a:t> </a:t>
            </a:r>
            <a:r>
              <a:rPr lang="de-DE" sz="1100" kern="1200" dirty="0" err="1">
                <a:solidFill>
                  <a:schemeClr val="tx1"/>
                </a:solidFill>
              </a:rPr>
              <a:t>of</a:t>
            </a:r>
            <a:r>
              <a:rPr lang="de-DE" sz="1100" kern="1200" dirty="0">
                <a:solidFill>
                  <a:schemeClr val="tx1"/>
                </a:solidFill>
              </a:rPr>
              <a:t> man MAR </a:t>
            </a:r>
            <a:r>
              <a:rPr lang="de-DE" sz="1100" kern="1200" dirty="0" err="1">
                <a:solidFill>
                  <a:schemeClr val="tx1"/>
                </a:solidFill>
              </a:rPr>
              <a:t>methods</a:t>
            </a:r>
            <a:r>
              <a:rPr lang="de-DE" sz="1100" kern="1200" dirty="0">
                <a:solidFill>
                  <a:schemeClr val="tx1"/>
                </a:solidFill>
              </a:rPr>
              <a:t>. Other t</a:t>
            </a:r>
            <a:r>
              <a:rPr lang="en-US" sz="1100" kern="1200" dirty="0" err="1">
                <a:solidFill>
                  <a:schemeClr val="tx1"/>
                </a:solidFill>
              </a:rPr>
              <a:t>ypes</a:t>
            </a:r>
            <a:r>
              <a:rPr lang="en-US" sz="1100" kern="1200" dirty="0">
                <a:solidFill>
                  <a:schemeClr val="tx1"/>
                </a:solidFill>
              </a:rPr>
              <a:t> of MAR systems are listed below (</a:t>
            </a:r>
            <a:r>
              <a:rPr lang="en-US" sz="1100" dirty="0"/>
              <a:t>NRMMC–EPHC –NHMRC, 2009):</a:t>
            </a:r>
            <a:r>
              <a:rPr lang="en-US" sz="1100" kern="1200" dirty="0">
                <a:solidFill>
                  <a:schemeClr val="tx1"/>
                </a:solidFill>
              </a:rPr>
              <a:t/>
            </a:r>
            <a:br>
              <a:rPr lang="en-US" sz="1100" kern="1200" dirty="0">
                <a:solidFill>
                  <a:schemeClr val="tx1"/>
                </a:solidFill>
              </a:rPr>
            </a:br>
            <a:r>
              <a:rPr lang="en-US" sz="1100" kern="1200" dirty="0">
                <a:solidFill>
                  <a:schemeClr val="tx1"/>
                </a:solidFill>
              </a:rPr>
              <a:t>1. Aquifer storage and recovery (ASR) </a:t>
            </a:r>
          </a:p>
          <a:p>
            <a:pPr>
              <a:spcAft>
                <a:spcPts val="0"/>
              </a:spcAft>
            </a:pPr>
            <a:r>
              <a:rPr lang="en-US" sz="1100" kern="1200" dirty="0">
                <a:solidFill>
                  <a:schemeClr val="tx1"/>
                </a:solidFill>
              </a:rPr>
              <a:t>2. Aquifer storage, transport and recovery (ASTR) </a:t>
            </a:r>
          </a:p>
          <a:p>
            <a:pPr>
              <a:spcAft>
                <a:spcPts val="0"/>
              </a:spcAft>
            </a:pPr>
            <a:r>
              <a:rPr lang="en-US" sz="1100" kern="1200" dirty="0">
                <a:solidFill>
                  <a:schemeClr val="tx1"/>
                </a:solidFill>
              </a:rPr>
              <a:t>3. Vadose zone wells </a:t>
            </a:r>
          </a:p>
          <a:p>
            <a:pPr>
              <a:spcAft>
                <a:spcPts val="0"/>
              </a:spcAft>
            </a:pPr>
            <a:r>
              <a:rPr lang="en-US" sz="1100" kern="1200" dirty="0">
                <a:solidFill>
                  <a:schemeClr val="tx1"/>
                </a:solidFill>
              </a:rPr>
              <a:t>4. Percolation tanks and recharge weirs </a:t>
            </a:r>
          </a:p>
          <a:p>
            <a:pPr>
              <a:spcAft>
                <a:spcPts val="0"/>
              </a:spcAft>
            </a:pPr>
            <a:r>
              <a:rPr lang="en-US" sz="1100" kern="1200" dirty="0">
                <a:solidFill>
                  <a:schemeClr val="tx1"/>
                </a:solidFill>
              </a:rPr>
              <a:t>5. Rainwater harvesting </a:t>
            </a:r>
          </a:p>
          <a:p>
            <a:pPr>
              <a:spcAft>
                <a:spcPts val="0"/>
              </a:spcAft>
            </a:pPr>
            <a:r>
              <a:rPr lang="en-US" sz="1100" kern="1200" dirty="0">
                <a:solidFill>
                  <a:schemeClr val="tx1"/>
                </a:solidFill>
              </a:rPr>
              <a:t>6. Bank filtration </a:t>
            </a:r>
          </a:p>
          <a:p>
            <a:pPr>
              <a:spcAft>
                <a:spcPts val="0"/>
              </a:spcAft>
            </a:pPr>
            <a:r>
              <a:rPr lang="en-US" sz="1100" kern="1200" dirty="0">
                <a:solidFill>
                  <a:schemeClr val="tx1"/>
                </a:solidFill>
              </a:rPr>
              <a:t>7. Infiltration galleries </a:t>
            </a:r>
          </a:p>
          <a:p>
            <a:pPr>
              <a:spcAft>
                <a:spcPts val="0"/>
              </a:spcAft>
            </a:pPr>
            <a:r>
              <a:rPr lang="en-US" sz="1100" kern="1200" dirty="0">
                <a:solidFill>
                  <a:schemeClr val="tx1"/>
                </a:solidFill>
              </a:rPr>
              <a:t>8. Dune filtration </a:t>
            </a:r>
          </a:p>
          <a:p>
            <a:pPr>
              <a:spcAft>
                <a:spcPts val="0"/>
              </a:spcAft>
            </a:pPr>
            <a:r>
              <a:rPr lang="en-US" sz="1100" kern="1200" dirty="0">
                <a:solidFill>
                  <a:schemeClr val="tx1"/>
                </a:solidFill>
              </a:rPr>
              <a:t>9. Infiltration ponds </a:t>
            </a:r>
          </a:p>
          <a:p>
            <a:pPr>
              <a:spcAft>
                <a:spcPts val="0"/>
              </a:spcAft>
            </a:pPr>
            <a:r>
              <a:rPr lang="en-US" sz="1100" kern="1200" dirty="0">
                <a:solidFill>
                  <a:schemeClr val="tx1"/>
                </a:solidFill>
              </a:rPr>
              <a:t>10. Soil aquifer treatment </a:t>
            </a:r>
          </a:p>
          <a:p>
            <a:pPr>
              <a:spcAft>
                <a:spcPts val="0"/>
              </a:spcAft>
            </a:pPr>
            <a:r>
              <a:rPr lang="en-US" sz="1100" kern="1200" dirty="0">
                <a:solidFill>
                  <a:schemeClr val="tx1"/>
                </a:solidFill>
              </a:rPr>
              <a:t>11. Underground dams </a:t>
            </a:r>
          </a:p>
          <a:p>
            <a:pPr>
              <a:spcAft>
                <a:spcPts val="0"/>
              </a:spcAft>
            </a:pPr>
            <a:r>
              <a:rPr lang="en-US" sz="1100" kern="1200" dirty="0">
                <a:solidFill>
                  <a:schemeClr val="tx1"/>
                </a:solidFill>
              </a:rPr>
              <a:t>12. Sand dams </a:t>
            </a:r>
          </a:p>
          <a:p>
            <a:r>
              <a:rPr lang="en-US" sz="1100" kern="1200" dirty="0">
                <a:solidFill>
                  <a:schemeClr val="tx1"/>
                </a:solidFill>
              </a:rPr>
              <a:t>13. Recharge releases </a:t>
            </a:r>
          </a:p>
          <a:p>
            <a:pPr>
              <a:spcBef>
                <a:spcPts val="423"/>
              </a:spcBef>
              <a:spcAft>
                <a:spcPts val="0"/>
              </a:spcAft>
            </a:pPr>
            <a:r>
              <a:rPr lang="de-DE" sz="800" b="1" dirty="0"/>
              <a:t>––––––––––––––––</a:t>
            </a:r>
          </a:p>
          <a:p>
            <a:r>
              <a:rPr lang="de-DE" sz="800" b="1" dirty="0"/>
              <a:t>References</a:t>
            </a:r>
          </a:p>
          <a:p>
            <a:pPr marL="197889" indent="-197889" algn="l" rtl="0">
              <a:spcAft>
                <a:spcPts val="634"/>
              </a:spcAft>
              <a:defRPr/>
            </a:pPr>
            <a:r>
              <a:rPr lang="en-US" sz="800" i="1" dirty="0"/>
              <a:t>Dillon, P., Toze, S., Page, D., </a:t>
            </a:r>
            <a:r>
              <a:rPr lang="en-US" sz="800" i="1" dirty="0" err="1"/>
              <a:t>Vanderzalm</a:t>
            </a:r>
            <a:r>
              <a:rPr lang="en-US" sz="800" i="1" dirty="0"/>
              <a:t>, J., Bekele, E., Sidhu, J., &amp; </a:t>
            </a:r>
            <a:r>
              <a:rPr lang="en-US" sz="800" i="1" dirty="0" err="1"/>
              <a:t>Rinck</a:t>
            </a:r>
            <a:r>
              <a:rPr lang="en-US" sz="800" i="1" dirty="0"/>
              <a:t>-Pfeiffer, S. (2010). Managed aquifer recharge: rediscovering nature as a leading edge technology. Water Science and Technology, 62(10), 2338–2345. doi:10.2166/wst.2010.444</a:t>
            </a:r>
            <a:endParaRPr lang="de-DE" sz="800" i="1" dirty="0"/>
          </a:p>
          <a:p>
            <a:pPr marL="197889" indent="-197889">
              <a:spcAft>
                <a:spcPts val="634"/>
              </a:spcAft>
            </a:pPr>
            <a:r>
              <a:rPr lang="en-US" sz="800" i="1" dirty="0"/>
              <a:t>NRMMC–EPHC–NHMRC (2009): Australian Guidelines for Water Recycling, Managing Health and Environmental Risks, Volume 2C—Managed Aquifer Recharge. Natural Resource Management Ministerial Council, Environment Protection and Heritage Council National Health and Medical Research Council. Available at: </a:t>
            </a:r>
            <a:r>
              <a:rPr lang="en-US" sz="800" i="1" u="sng" dirty="0"/>
              <a:t>http://</a:t>
            </a:r>
            <a:r>
              <a:rPr lang="en-US" sz="800" i="1" u="sng" dirty="0" err="1"/>
              <a:t>www.ephc.gov.au</a:t>
            </a:r>
            <a:r>
              <a:rPr lang="en-US" sz="800" i="1" u="sng" dirty="0"/>
              <a:t>/ taxonomy/term/39 (accessed: 11/09/2021).</a:t>
            </a:r>
          </a:p>
          <a:p>
            <a:pPr marL="197889" indent="-197889">
              <a:spcAft>
                <a:spcPts val="634"/>
              </a:spcAft>
            </a:pPr>
            <a:r>
              <a:rPr lang="en-US" sz="800" i="1" dirty="0"/>
              <a:t>Page, D., Bekele, E., </a:t>
            </a:r>
            <a:r>
              <a:rPr lang="en-US" sz="800" i="1" dirty="0" err="1"/>
              <a:t>Vanderzalm</a:t>
            </a:r>
            <a:r>
              <a:rPr lang="en-US" sz="800" i="1" dirty="0"/>
              <a:t>, J., &amp; Sidhu, J. (2018). Managed Aquifer Recharge (MAR) in Sustainable Urban Water Management. Water, 10(3), 239. doi:10.3390/w10030239</a:t>
            </a:r>
            <a:endParaRPr lang="de-DE" sz="800" i="1" dirty="0"/>
          </a:p>
          <a:p>
            <a:endParaRPr lang="de-DE" dirty="0"/>
          </a:p>
        </p:txBody>
      </p:sp>
      <p:sp>
        <p:nvSpPr>
          <p:cNvPr id="4" name="Kopfzeilenplatzhalter 3"/>
          <p:cNvSpPr>
            <a:spLocks noGrp="1"/>
          </p:cNvSpPr>
          <p:nvPr>
            <p:ph type="hdr" sz="quarter"/>
          </p:nvPr>
        </p:nvSpPr>
        <p:spPr/>
        <p:txBody>
          <a:bodyPr/>
          <a:lstStyle/>
          <a:p>
            <a:r>
              <a:rPr lang="de-DE"/>
              <a:t>Learning Unit 07 | Nexus sound solutions – for the clean supply of water, energy and food</a:t>
            </a:r>
            <a:endParaRPr lang="de-DE" dirty="0"/>
          </a:p>
        </p:txBody>
      </p:sp>
      <p:sp>
        <p:nvSpPr>
          <p:cNvPr id="5" name="Folienbildplatzhalter 1">
            <a:extLst>
              <a:ext uri="{FF2B5EF4-FFF2-40B4-BE49-F238E27FC236}">
                <a16:creationId xmlns:a16="http://schemas.microsoft.com/office/drawing/2014/main" id="{C8216D83-F2B6-784F-9FB7-A2E241B3219B}"/>
              </a:ext>
            </a:extLst>
          </p:cNvPr>
          <p:cNvSpPr>
            <a:spLocks noGrp="1" noRot="1" noChangeAspect="1"/>
          </p:cNvSpPr>
          <p:nvPr>
            <p:ph type="sldImg"/>
          </p:nvPr>
        </p:nvSpPr>
        <p:spPr>
          <a:xfrm>
            <a:off x="346075" y="84138"/>
            <a:ext cx="6635750" cy="497681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p>
    </p:spTree>
    <p:extLst>
      <p:ext uri="{BB962C8B-B14F-4D97-AF65-F5344CB8AC3E}">
        <p14:creationId xmlns:p14="http://schemas.microsoft.com/office/powerpoint/2010/main" val="893954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izenplatzhalter 2"/>
          <p:cNvSpPr>
            <a:spLocks noGrp="1"/>
          </p:cNvSpPr>
          <p:nvPr>
            <p:ph type="body" idx="1"/>
          </p:nvPr>
        </p:nvSpPr>
        <p:spPr>
          <a:xfrm>
            <a:off x="341376" y="5165454"/>
            <a:ext cx="6640102" cy="4097815"/>
          </a:xfrm>
        </p:spPr>
        <p:txBody>
          <a:bodyPr/>
          <a:lstStyle/>
          <a:p>
            <a:pPr algn="l" defTabSz="966612" rtl="0">
              <a:defRPr/>
            </a:pPr>
            <a:r>
              <a:rPr lang="en-US" sz="1100" b="1" kern="1200" dirty="0" smtClean="0">
                <a:solidFill>
                  <a:schemeClr val="tx1"/>
                </a:solidFill>
              </a:rPr>
              <a:t>When to use</a:t>
            </a:r>
            <a:r>
              <a:rPr lang="en-US" sz="1100" b="1" kern="1200" baseline="0" dirty="0" smtClean="0">
                <a:solidFill>
                  <a:schemeClr val="tx1"/>
                </a:solidFill>
              </a:rPr>
              <a:t> MAR?</a:t>
            </a:r>
            <a:r>
              <a:rPr lang="en-US" sz="1100" b="1" kern="1200" dirty="0">
                <a:solidFill>
                  <a:schemeClr val="tx1"/>
                </a:solidFill>
              </a:rPr>
              <a:t>	</a:t>
            </a:r>
            <a:r>
              <a:rPr lang="en-US" sz="1100" kern="1200" dirty="0">
                <a:solidFill>
                  <a:schemeClr val="tx1"/>
                </a:solidFill>
              </a:rPr>
              <a:t/>
            </a:r>
            <a:br>
              <a:rPr lang="en-US" sz="1100" kern="1200" dirty="0">
                <a:solidFill>
                  <a:schemeClr val="tx1"/>
                </a:solidFill>
              </a:rPr>
            </a:br>
            <a:r>
              <a:rPr lang="en-US" sz="1100" kern="1200" dirty="0">
                <a:solidFill>
                  <a:schemeClr val="tx1"/>
                </a:solidFill>
              </a:rPr>
              <a:t>Groundwater overexploitation has rapidly increased over the past decades due to electricity distribution for water pumping, population growth in urban areas, and the need for increased food production. In the first place, MAR is a solution that can enhance the quantity and quality of groundwater in different regions (Dillon et al., 2018). At the same time, MAR offers additional </a:t>
            </a:r>
            <a:r>
              <a:rPr lang="en-US" sz="1100" kern="1200" dirty="0" smtClean="0">
                <a:solidFill>
                  <a:schemeClr val="tx1"/>
                </a:solidFill>
              </a:rPr>
              <a:t>benefits.</a:t>
            </a:r>
          </a:p>
          <a:p>
            <a:pPr algn="l" defTabSz="966612" rtl="0">
              <a:defRPr/>
            </a:pPr>
            <a:endParaRPr lang="en-US" sz="1100" kern="1200" dirty="0">
              <a:solidFill>
                <a:schemeClr val="tx1"/>
              </a:solidFill>
            </a:endParaRPr>
          </a:p>
          <a:p>
            <a:r>
              <a:rPr lang="en-US" sz="1100" b="1" kern="1200" dirty="0">
                <a:solidFill>
                  <a:schemeClr val="tx1"/>
                </a:solidFill>
              </a:rPr>
              <a:t>What are the benefits of MAR?</a:t>
            </a:r>
            <a:endParaRPr lang="en-US" sz="1100" dirty="0"/>
          </a:p>
          <a:p>
            <a:pPr marL="241653" indent="-241653" algn="l" defTabSz="966612" rtl="0">
              <a:buFontTx/>
              <a:buAutoNum type="arabicPeriod"/>
              <a:defRPr/>
            </a:pPr>
            <a:r>
              <a:rPr lang="de-DE" sz="1100" b="1" dirty="0" err="1"/>
              <a:t>Flood</a:t>
            </a:r>
            <a:r>
              <a:rPr lang="de-DE" sz="1100" b="1" dirty="0"/>
              <a:t> </a:t>
            </a:r>
            <a:r>
              <a:rPr lang="de-DE" sz="1100" b="1" dirty="0" err="1"/>
              <a:t>risk</a:t>
            </a:r>
            <a:r>
              <a:rPr lang="de-DE" sz="1100" b="1" dirty="0"/>
              <a:t> </a:t>
            </a:r>
            <a:r>
              <a:rPr lang="de-DE" sz="1100" b="1" dirty="0" err="1"/>
              <a:t>management</a:t>
            </a:r>
            <a:r>
              <a:rPr lang="de-DE" sz="1100" dirty="0"/>
              <a:t>: </a:t>
            </a:r>
            <a:r>
              <a:rPr lang="en-US" sz="1100" kern="1200" dirty="0">
                <a:solidFill>
                  <a:schemeClr val="tx1"/>
                </a:solidFill>
              </a:rPr>
              <a:t>Floodwater can be used for recharge and combined with surface storage to dampen the flood peak.</a:t>
            </a:r>
            <a:endParaRPr lang="en-US" sz="1100" dirty="0"/>
          </a:p>
          <a:p>
            <a:pPr marL="241653" indent="-241653">
              <a:buAutoNum type="arabicPeriod"/>
            </a:pPr>
            <a:r>
              <a:rPr lang="en-US" sz="1100" b="1" dirty="0"/>
              <a:t>Salt-water intrusion prevention</a:t>
            </a:r>
            <a:r>
              <a:rPr lang="en-US" sz="1100" dirty="0"/>
              <a:t>: MAR can stabilize or recover ground water levels in overexploited aquifers. Replenishment of </a:t>
            </a:r>
            <a:r>
              <a:rPr lang="en-US" sz="1100" kern="1200" dirty="0">
                <a:solidFill>
                  <a:schemeClr val="tx1"/>
                </a:solidFill>
              </a:rPr>
              <a:t>coastal aquifers can provide additional water supply while preventing saltwater intrusion</a:t>
            </a:r>
            <a:r>
              <a:rPr lang="en-US" sz="1100" kern="1200" dirty="0" smtClean="0">
                <a:solidFill>
                  <a:schemeClr val="tx1"/>
                </a:solidFill>
              </a:rPr>
              <a:t>. One successful example is the MAR scheme in the Burdekin Delta. Groundwater resources</a:t>
            </a:r>
            <a:r>
              <a:rPr lang="en-US" sz="1100" kern="1200" baseline="0" dirty="0" smtClean="0">
                <a:solidFill>
                  <a:schemeClr val="tx1"/>
                </a:solidFill>
              </a:rPr>
              <a:t> in the Delta are located </a:t>
            </a:r>
            <a:r>
              <a:rPr lang="en-US" sz="1100" kern="1200" dirty="0" smtClean="0">
                <a:solidFill>
                  <a:schemeClr val="tx1"/>
                </a:solidFill>
              </a:rPr>
              <a:t>at shallow depths and the groundwater</a:t>
            </a:r>
            <a:r>
              <a:rPr lang="en-US" sz="1100" kern="1200" baseline="0" dirty="0" smtClean="0">
                <a:solidFill>
                  <a:schemeClr val="tx1"/>
                </a:solidFill>
              </a:rPr>
              <a:t> itself is </a:t>
            </a:r>
            <a:r>
              <a:rPr lang="en-US" sz="1100" kern="1200" dirty="0" smtClean="0">
                <a:solidFill>
                  <a:schemeClr val="tx1"/>
                </a:solidFill>
              </a:rPr>
              <a:t>used for sugar cane and crop</a:t>
            </a:r>
            <a:r>
              <a:rPr lang="en-US" sz="1100" kern="1200" baseline="0" dirty="0" smtClean="0">
                <a:solidFill>
                  <a:schemeClr val="tx1"/>
                </a:solidFill>
              </a:rPr>
              <a:t> production</a:t>
            </a:r>
            <a:r>
              <a:rPr lang="en-US" sz="1100" kern="1200" dirty="0" smtClean="0">
                <a:solidFill>
                  <a:schemeClr val="tx1"/>
                </a:solidFill>
              </a:rPr>
              <a:t>. MAR is used to</a:t>
            </a:r>
            <a:r>
              <a:rPr lang="en-US" sz="1100" kern="1200" baseline="0" dirty="0" smtClean="0">
                <a:solidFill>
                  <a:schemeClr val="tx1"/>
                </a:solidFill>
              </a:rPr>
              <a:t> maintain </a:t>
            </a:r>
            <a:r>
              <a:rPr lang="en-US" sz="1100" kern="1200" dirty="0" smtClean="0">
                <a:solidFill>
                  <a:schemeClr val="tx1"/>
                </a:solidFill>
              </a:rPr>
              <a:t>high </a:t>
            </a:r>
            <a:r>
              <a:rPr lang="en-US" sz="1100" kern="1200" dirty="0" err="1" smtClean="0">
                <a:solidFill>
                  <a:schemeClr val="tx1"/>
                </a:solidFill>
              </a:rPr>
              <a:t>watertables</a:t>
            </a:r>
            <a:r>
              <a:rPr lang="en-US" sz="1100" kern="1200" dirty="0" smtClean="0">
                <a:solidFill>
                  <a:schemeClr val="tx1"/>
                </a:solidFill>
              </a:rPr>
              <a:t> which prevent the saltwater to migrate further inland (</a:t>
            </a:r>
            <a:r>
              <a:rPr lang="en-US" sz="1100" kern="1200" dirty="0" err="1" smtClean="0">
                <a:solidFill>
                  <a:schemeClr val="tx1"/>
                </a:solidFill>
              </a:rPr>
              <a:t>Charlesworth</a:t>
            </a:r>
            <a:r>
              <a:rPr lang="en-US" sz="1100" kern="1200" dirty="0" smtClean="0">
                <a:solidFill>
                  <a:schemeClr val="tx1"/>
                </a:solidFill>
              </a:rPr>
              <a:t> et al., 2002). </a:t>
            </a:r>
            <a:endParaRPr lang="en-US" sz="1100" kern="1200" dirty="0">
              <a:solidFill>
                <a:schemeClr val="tx1"/>
              </a:solidFill>
            </a:endParaRPr>
          </a:p>
          <a:p>
            <a:pPr marL="241653" indent="-241653" algn="l" defTabSz="966612" rtl="0">
              <a:buFontTx/>
              <a:buAutoNum type="arabicPeriod" startAt="3"/>
              <a:defRPr/>
            </a:pPr>
            <a:r>
              <a:rPr lang="en-US" sz="1100" b="1" kern="1200" dirty="0">
                <a:solidFill>
                  <a:schemeClr val="tx1"/>
                </a:solidFill>
              </a:rPr>
              <a:t>Aquatic ecosystem restoration</a:t>
            </a:r>
            <a:r>
              <a:rPr lang="en-US" sz="1100" kern="1200" dirty="0">
                <a:solidFill>
                  <a:schemeClr val="tx1"/>
                </a:solidFill>
              </a:rPr>
              <a:t>: </a:t>
            </a:r>
            <a:r>
              <a:rPr lang="en-US" sz="1100" dirty="0"/>
              <a:t>MAR can benefit a</a:t>
            </a:r>
            <a:r>
              <a:rPr lang="en-US" sz="1100" kern="1200" dirty="0">
                <a:solidFill>
                  <a:schemeClr val="tx1"/>
                </a:solidFill>
              </a:rPr>
              <a:t>quatic ecosystem restoration whenever stored groundwater is discharged to help maintain environmental flows requirements.</a:t>
            </a:r>
          </a:p>
          <a:p>
            <a:pPr marL="241653" indent="-241653" algn="l" defTabSz="966612" rtl="0">
              <a:buFontTx/>
              <a:buAutoNum type="arabicPeriod" startAt="3"/>
              <a:defRPr/>
            </a:pPr>
            <a:r>
              <a:rPr lang="en-US" sz="1100" b="1" kern="1200" dirty="0">
                <a:solidFill>
                  <a:schemeClr val="tx1"/>
                </a:solidFill>
              </a:rPr>
              <a:t>Droughts:</a:t>
            </a:r>
            <a:r>
              <a:rPr lang="en-US" sz="1100" kern="1200" dirty="0">
                <a:solidFill>
                  <a:schemeClr val="tx1"/>
                </a:solidFill>
              </a:rPr>
              <a:t> MAR can help build drought resilience by providing a storage for multiyear droughts without losses due to evaporation</a:t>
            </a:r>
          </a:p>
          <a:p>
            <a:pPr marL="241653" indent="-241653" algn="l" defTabSz="966612" rtl="0">
              <a:buFontTx/>
              <a:buAutoNum type="arabicPeriod" startAt="3"/>
              <a:defRPr/>
            </a:pPr>
            <a:r>
              <a:rPr lang="de-DE" sz="1100" b="1" kern="1200" dirty="0">
                <a:solidFill>
                  <a:schemeClr val="tx1"/>
                </a:solidFill>
              </a:rPr>
              <a:t>Multi-</a:t>
            </a:r>
            <a:r>
              <a:rPr lang="de-DE" sz="1100" b="1" kern="1200" dirty="0" err="1">
                <a:solidFill>
                  <a:schemeClr val="tx1"/>
                </a:solidFill>
              </a:rPr>
              <a:t>purpose</a:t>
            </a:r>
            <a:r>
              <a:rPr lang="de-DE" sz="1100" b="1" kern="1200" dirty="0">
                <a:solidFill>
                  <a:schemeClr val="tx1"/>
                </a:solidFill>
              </a:rPr>
              <a:t> </a:t>
            </a:r>
            <a:r>
              <a:rPr lang="de-DE" sz="1100" b="1" kern="1200" dirty="0" err="1">
                <a:solidFill>
                  <a:schemeClr val="tx1"/>
                </a:solidFill>
              </a:rPr>
              <a:t>projects</a:t>
            </a:r>
            <a:r>
              <a:rPr lang="de-DE" sz="1100" kern="1200" dirty="0">
                <a:solidFill>
                  <a:schemeClr val="tx1"/>
                </a:solidFill>
              </a:rPr>
              <a:t>: MAR </a:t>
            </a:r>
            <a:r>
              <a:rPr lang="de-DE" sz="1100" kern="1200" dirty="0" err="1">
                <a:solidFill>
                  <a:schemeClr val="tx1"/>
                </a:solidFill>
              </a:rPr>
              <a:t>can</a:t>
            </a:r>
            <a:r>
              <a:rPr lang="de-DE" sz="1100" kern="1200" dirty="0">
                <a:solidFill>
                  <a:schemeClr val="tx1"/>
                </a:solidFill>
              </a:rPr>
              <a:t> </a:t>
            </a:r>
            <a:r>
              <a:rPr lang="de-DE" sz="1100" kern="1200" dirty="0" err="1">
                <a:solidFill>
                  <a:schemeClr val="tx1"/>
                </a:solidFill>
              </a:rPr>
              <a:t>be</a:t>
            </a:r>
            <a:r>
              <a:rPr lang="de-DE" sz="1100" kern="1200" dirty="0">
                <a:solidFill>
                  <a:schemeClr val="tx1"/>
                </a:solidFill>
              </a:rPr>
              <a:t> </a:t>
            </a:r>
            <a:r>
              <a:rPr lang="de-DE" sz="1100" kern="1200" dirty="0" err="1">
                <a:solidFill>
                  <a:schemeClr val="tx1"/>
                </a:solidFill>
              </a:rPr>
              <a:t>integrated</a:t>
            </a:r>
            <a:r>
              <a:rPr lang="de-DE" sz="1100" kern="1200" dirty="0">
                <a:solidFill>
                  <a:schemeClr val="tx1"/>
                </a:solidFill>
              </a:rPr>
              <a:t> in urban </a:t>
            </a:r>
            <a:r>
              <a:rPr lang="de-DE" sz="1100" kern="1200" dirty="0" err="1">
                <a:solidFill>
                  <a:schemeClr val="tx1"/>
                </a:solidFill>
              </a:rPr>
              <a:t>water</a:t>
            </a:r>
            <a:r>
              <a:rPr lang="de-DE" sz="1100" kern="1200" dirty="0">
                <a:solidFill>
                  <a:schemeClr val="tx1"/>
                </a:solidFill>
              </a:rPr>
              <a:t> </a:t>
            </a:r>
            <a:r>
              <a:rPr lang="de-DE" sz="1100" kern="1200" dirty="0" err="1">
                <a:solidFill>
                  <a:schemeClr val="tx1"/>
                </a:solidFill>
              </a:rPr>
              <a:t>projects</a:t>
            </a:r>
            <a:r>
              <a:rPr lang="de-DE" sz="1100" kern="1200" dirty="0">
                <a:solidFill>
                  <a:schemeClr val="tx1"/>
                </a:solidFill>
              </a:rPr>
              <a:t>, </a:t>
            </a:r>
            <a:r>
              <a:rPr lang="de-DE" sz="1100" kern="1200" dirty="0" err="1">
                <a:solidFill>
                  <a:schemeClr val="tx1"/>
                </a:solidFill>
              </a:rPr>
              <a:t>combining</a:t>
            </a:r>
            <a:r>
              <a:rPr lang="de-DE" sz="1100" kern="1200" dirty="0">
                <a:solidFill>
                  <a:schemeClr val="tx1"/>
                </a:solidFill>
              </a:rPr>
              <a:t> </a:t>
            </a:r>
            <a:r>
              <a:rPr lang="de-DE" sz="1100" kern="1200" dirty="0" err="1">
                <a:solidFill>
                  <a:schemeClr val="tx1"/>
                </a:solidFill>
              </a:rPr>
              <a:t>wastewater</a:t>
            </a:r>
            <a:r>
              <a:rPr lang="de-DE" sz="1100" kern="1200" dirty="0">
                <a:solidFill>
                  <a:schemeClr val="tx1"/>
                </a:solidFill>
              </a:rPr>
              <a:t> </a:t>
            </a:r>
            <a:r>
              <a:rPr lang="de-DE" sz="1100" kern="1200" dirty="0" err="1">
                <a:solidFill>
                  <a:schemeClr val="tx1"/>
                </a:solidFill>
              </a:rPr>
              <a:t>reuse</a:t>
            </a:r>
            <a:r>
              <a:rPr lang="de-DE" sz="1100" kern="1200" dirty="0">
                <a:solidFill>
                  <a:schemeClr val="tx1"/>
                </a:solidFill>
              </a:rPr>
              <a:t> </a:t>
            </a:r>
            <a:r>
              <a:rPr lang="de-DE" sz="1100" kern="1200" dirty="0" err="1">
                <a:solidFill>
                  <a:schemeClr val="tx1"/>
                </a:solidFill>
              </a:rPr>
              <a:t>or</a:t>
            </a:r>
            <a:r>
              <a:rPr lang="de-DE" sz="1100" kern="1200" dirty="0">
                <a:solidFill>
                  <a:schemeClr val="tx1"/>
                </a:solidFill>
              </a:rPr>
              <a:t> </a:t>
            </a:r>
            <a:r>
              <a:rPr lang="de-DE" sz="1100" kern="1200" dirty="0" err="1">
                <a:solidFill>
                  <a:schemeClr val="tx1"/>
                </a:solidFill>
              </a:rPr>
              <a:t>wetland</a:t>
            </a:r>
            <a:r>
              <a:rPr lang="de-DE" sz="1100" kern="1200" dirty="0">
                <a:solidFill>
                  <a:schemeClr val="tx1"/>
                </a:solidFill>
              </a:rPr>
              <a:t> </a:t>
            </a:r>
            <a:r>
              <a:rPr lang="de-DE" sz="1100" kern="1200" dirty="0" err="1">
                <a:solidFill>
                  <a:schemeClr val="tx1"/>
                </a:solidFill>
              </a:rPr>
              <a:t>restoration</a:t>
            </a:r>
            <a:r>
              <a:rPr lang="de-DE" sz="1100" kern="1200" dirty="0">
                <a:solidFill>
                  <a:schemeClr val="tx1"/>
                </a:solidFill>
              </a:rPr>
              <a:t>.</a:t>
            </a:r>
            <a:endParaRPr lang="de-DE" dirty="0"/>
          </a:p>
          <a:p>
            <a:pPr>
              <a:spcBef>
                <a:spcPts val="423"/>
              </a:spcBef>
              <a:spcAft>
                <a:spcPts val="0"/>
              </a:spcAft>
            </a:pPr>
            <a:r>
              <a:rPr lang="de-DE" sz="800" b="1" dirty="0"/>
              <a:t>––––––––––––––––</a:t>
            </a:r>
          </a:p>
          <a:p>
            <a:r>
              <a:rPr lang="de-DE" sz="800" b="1" dirty="0"/>
              <a:t>References</a:t>
            </a:r>
          </a:p>
          <a:p>
            <a:pPr marL="197889" marR="0" lvl="0" indent="-197889" defTabSz="457120" eaLnBrk="1" fontAlgn="auto" latinLnBrk="0" hangingPunct="1">
              <a:lnSpc>
                <a:spcPct val="117000"/>
              </a:lnSpc>
              <a:spcBef>
                <a:spcPts val="0"/>
              </a:spcBef>
              <a:spcAft>
                <a:spcPts val="634"/>
              </a:spcAft>
              <a:buClrTx/>
              <a:buSzTx/>
              <a:buFontTx/>
              <a:buNone/>
              <a:tabLst/>
              <a:defRPr/>
            </a:pPr>
            <a:r>
              <a:rPr lang="en-US" sz="800" i="1" dirty="0" err="1" smtClean="0"/>
              <a:t>Charlesworth</a:t>
            </a:r>
            <a:r>
              <a:rPr lang="en-US" sz="800" i="1" dirty="0" smtClean="0"/>
              <a:t> PB, Narayan KA, Bristow KL, </a:t>
            </a:r>
            <a:r>
              <a:rPr lang="en-US" sz="800" i="1" dirty="0" err="1" smtClean="0"/>
              <a:t>Lowis</a:t>
            </a:r>
            <a:r>
              <a:rPr lang="en-US" sz="800" i="1" dirty="0" smtClean="0"/>
              <a:t> B, </a:t>
            </a:r>
            <a:r>
              <a:rPr lang="en-US" sz="800" i="1" dirty="0" err="1" smtClean="0"/>
              <a:t>Laidlow</a:t>
            </a:r>
            <a:r>
              <a:rPr lang="en-US" sz="800" i="1" dirty="0" smtClean="0"/>
              <a:t> G and McGowan R (2002). The Burdekin Delta — Australia’s oldest artificial recharge scheme. In: Management of Aquifer Recharge for Sustainability, PJ Dillon (ed.), Proceedings of the 4th International Symposium on Artificial Recharge (ISAR4), Adelaide, 22–26 September 2002, </a:t>
            </a:r>
            <a:r>
              <a:rPr lang="en-US" sz="800" i="1" dirty="0" err="1" smtClean="0"/>
              <a:t>Swets</a:t>
            </a:r>
            <a:r>
              <a:rPr lang="en-US" sz="800" i="1" dirty="0" smtClean="0"/>
              <a:t> and </a:t>
            </a:r>
            <a:r>
              <a:rPr lang="en-US" sz="800" i="1" dirty="0" err="1" smtClean="0"/>
              <a:t>Zeitlinger</a:t>
            </a:r>
            <a:r>
              <a:rPr lang="en-US" sz="800" i="1" dirty="0" smtClean="0"/>
              <a:t>, </a:t>
            </a:r>
            <a:r>
              <a:rPr lang="en-US" sz="800" i="1" dirty="0" err="1" smtClean="0"/>
              <a:t>Lisse</a:t>
            </a:r>
            <a:r>
              <a:rPr lang="en-US" sz="800" i="1" dirty="0" smtClean="0"/>
              <a:t>, pp. 347–352.</a:t>
            </a:r>
          </a:p>
          <a:p>
            <a:pPr marL="197889" indent="-197889">
              <a:spcAft>
                <a:spcPts val="634"/>
              </a:spcAft>
            </a:pPr>
            <a:r>
              <a:rPr lang="en-US" sz="800" i="1" dirty="0" smtClean="0"/>
              <a:t>Dillon</a:t>
            </a:r>
            <a:r>
              <a:rPr lang="en-US" sz="800" i="1" dirty="0"/>
              <a:t>, P., </a:t>
            </a:r>
            <a:r>
              <a:rPr lang="en-US" sz="800" i="1" dirty="0" err="1"/>
              <a:t>Stuyfzand</a:t>
            </a:r>
            <a:r>
              <a:rPr lang="en-US" sz="800" i="1" dirty="0"/>
              <a:t>, P., </a:t>
            </a:r>
            <a:r>
              <a:rPr lang="en-US" sz="800" i="1" dirty="0" err="1"/>
              <a:t>Grischek</a:t>
            </a:r>
            <a:r>
              <a:rPr lang="en-US" sz="800" i="1" dirty="0"/>
              <a:t>, T., </a:t>
            </a:r>
            <a:r>
              <a:rPr lang="en-US" sz="800" i="1" dirty="0" err="1"/>
              <a:t>Lluria</a:t>
            </a:r>
            <a:r>
              <a:rPr lang="en-US" sz="800" i="1" dirty="0"/>
              <a:t>, M., </a:t>
            </a:r>
            <a:r>
              <a:rPr lang="en-US" sz="800" i="1" dirty="0" err="1"/>
              <a:t>Pyne</a:t>
            </a:r>
            <a:r>
              <a:rPr lang="en-US" sz="800" i="1" dirty="0"/>
              <a:t>, R. D. G., Jain, R. C., </a:t>
            </a:r>
            <a:r>
              <a:rPr lang="en-US" sz="800" i="1" dirty="0" err="1"/>
              <a:t>Sapiano</a:t>
            </a:r>
            <a:r>
              <a:rPr lang="en-US" sz="800" i="1" dirty="0"/>
              <a:t>, M. (2018). Sixty years of global progress in managed aquifer recharge. Hydrogeology Journal. doi:10.1007/s10040-018-1841-z</a:t>
            </a:r>
          </a:p>
          <a:p>
            <a:pPr marL="197889" indent="-197889" algn="l" rtl="0">
              <a:spcAft>
                <a:spcPts val="634"/>
              </a:spcAft>
              <a:defRPr/>
            </a:pPr>
            <a:r>
              <a:rPr lang="en-US" sz="800" i="1" dirty="0"/>
              <a:t>USACE-IWR (2020): Managed Aquifer Recharge: Water Security through Resilience. 2020-WP-01. April 2020. Available at: </a:t>
            </a:r>
            <a:r>
              <a:rPr lang="en-US" sz="800" i="1" u="sng" dirty="0"/>
              <a:t>h</a:t>
            </a:r>
            <a:r>
              <a:rPr lang="de-DE" sz="800" i="1" u="sng" dirty="0" err="1"/>
              <a:t>ttps</a:t>
            </a:r>
            <a:r>
              <a:rPr lang="de-DE" sz="800" i="1" u="sng" dirty="0"/>
              <a:t>://</a:t>
            </a:r>
            <a:r>
              <a:rPr lang="de-DE" sz="800" i="1" u="sng" dirty="0" err="1"/>
              <a:t>aquadoc.typepad.com</a:t>
            </a:r>
            <a:r>
              <a:rPr lang="de-DE" sz="800" i="1" u="sng" dirty="0"/>
              <a:t>/</a:t>
            </a:r>
            <a:r>
              <a:rPr lang="de-DE" sz="800" i="1" u="sng" dirty="0" err="1"/>
              <a:t>files</a:t>
            </a:r>
            <a:r>
              <a:rPr lang="de-DE" sz="800" i="1" u="sng" dirty="0"/>
              <a:t>/usace_mar_2020april.pdf?mc_cid=85ce7c0431&amp;mc_eid=ffff8e049e</a:t>
            </a:r>
          </a:p>
          <a:p>
            <a:endParaRPr lang="de-DE" b="0" dirty="0"/>
          </a:p>
          <a:p>
            <a:endParaRPr lang="de-DE" dirty="0"/>
          </a:p>
        </p:txBody>
      </p:sp>
      <p:sp>
        <p:nvSpPr>
          <p:cNvPr id="4" name="Kopfzeilenplatzhalter 3"/>
          <p:cNvSpPr>
            <a:spLocks noGrp="1"/>
          </p:cNvSpPr>
          <p:nvPr>
            <p:ph type="hdr" sz="quarter"/>
          </p:nvPr>
        </p:nvSpPr>
        <p:spPr/>
        <p:txBody>
          <a:bodyPr/>
          <a:lstStyle/>
          <a:p>
            <a:r>
              <a:rPr lang="de-DE"/>
              <a:t>Learning Unit 07 | Nexus sound solutions – for the clean supply of water, energy and food</a:t>
            </a:r>
            <a:endParaRPr lang="de-DE" dirty="0"/>
          </a:p>
        </p:txBody>
      </p:sp>
      <p:sp>
        <p:nvSpPr>
          <p:cNvPr id="5" name="Folienbildplatzhalter 1">
            <a:extLst>
              <a:ext uri="{FF2B5EF4-FFF2-40B4-BE49-F238E27FC236}">
                <a16:creationId xmlns:a16="http://schemas.microsoft.com/office/drawing/2014/main" id="{3C59942C-4AFE-6640-AAF4-126532E7B560}"/>
              </a:ext>
            </a:extLst>
          </p:cNvPr>
          <p:cNvSpPr>
            <a:spLocks noGrp="1" noRot="1" noChangeAspect="1"/>
          </p:cNvSpPr>
          <p:nvPr>
            <p:ph type="sldImg"/>
          </p:nvPr>
        </p:nvSpPr>
        <p:spPr>
          <a:xfrm>
            <a:off x="346075" y="84138"/>
            <a:ext cx="6635750" cy="497681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p>
    </p:spTree>
    <p:extLst>
      <p:ext uri="{BB962C8B-B14F-4D97-AF65-F5344CB8AC3E}">
        <p14:creationId xmlns:p14="http://schemas.microsoft.com/office/powerpoint/2010/main" val="187957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20" eaLnBrk="1" fontAlgn="auto" latinLnBrk="0" hangingPunct="1">
              <a:lnSpc>
                <a:spcPct val="117000"/>
              </a:lnSpc>
              <a:spcBef>
                <a:spcPts val="0"/>
              </a:spcBef>
              <a:spcAft>
                <a:spcPts val="800"/>
              </a:spcAft>
              <a:buClrTx/>
              <a:buSzTx/>
              <a:buFontTx/>
              <a:buNone/>
              <a:tabLst/>
              <a:defRPr/>
            </a:pPr>
            <a:r>
              <a:rPr lang="en-US" dirty="0" smtClean="0"/>
              <a:t>1) </a:t>
            </a:r>
            <a:r>
              <a:rPr lang="en-US" b="1" dirty="0" smtClean="0"/>
              <a:t>Clogging </a:t>
            </a:r>
            <a:r>
              <a:rPr lang="en-US" dirty="0" smtClean="0"/>
              <a:t>is one of the most common and severe issues when operating a MAR scheme. Clogging means that the permeability of a porous medium is reduced. As a result, clogging causes a decrease in the recharge rate (NRMMC–EPHC–NHMRC, 2009). For example, in a Soil Aquifer Treatment (SAT) system, a clogging layer could create waterlogged conditions for nearby crops (</a:t>
            </a:r>
            <a:r>
              <a:rPr lang="en-US" dirty="0" err="1" smtClean="0"/>
              <a:t>Grinshpan</a:t>
            </a:r>
            <a:r>
              <a:rPr lang="en-US" dirty="0" smtClean="0"/>
              <a:t> et al., 2021).</a:t>
            </a:r>
          </a:p>
          <a:p>
            <a:pPr marL="0" marR="0" lvl="0" indent="0" defTabSz="457120" eaLnBrk="1" fontAlgn="auto" latinLnBrk="0" hangingPunct="1">
              <a:lnSpc>
                <a:spcPct val="117000"/>
              </a:lnSpc>
              <a:spcBef>
                <a:spcPts val="0"/>
              </a:spcBef>
              <a:spcAft>
                <a:spcPts val="800"/>
              </a:spcAft>
              <a:buClrTx/>
              <a:buSzTx/>
              <a:buFontTx/>
              <a:buNone/>
              <a:tabLst/>
              <a:defRPr/>
            </a:pPr>
            <a:r>
              <a:rPr lang="en-US" dirty="0" smtClean="0"/>
              <a:t/>
            </a:r>
            <a:br>
              <a:rPr lang="en-US" dirty="0" smtClean="0"/>
            </a:br>
            <a:r>
              <a:rPr lang="en-US" dirty="0" smtClean="0"/>
              <a:t>2) Mismanagement of MAR schemes related to the infiltration of source water with poor quality can create high </a:t>
            </a:r>
            <a:r>
              <a:rPr lang="en-US" b="1" dirty="0" smtClean="0"/>
              <a:t>risks for public health and the environment</a:t>
            </a:r>
            <a:r>
              <a:rPr lang="en-US" dirty="0" smtClean="0"/>
              <a:t>. Hence, operational monitoring of hazards in a MAR scheme is essential for managing human and environmental health risks</a:t>
            </a:r>
            <a:r>
              <a:rPr lang="en-US" baseline="0" dirty="0" smtClean="0"/>
              <a:t> </a:t>
            </a:r>
            <a:r>
              <a:rPr lang="en-US" dirty="0" smtClean="0"/>
              <a:t>(NRMMC–EPHC–NHMRC, 2009).</a:t>
            </a:r>
            <a:br>
              <a:rPr lang="en-US" dirty="0" smtClean="0"/>
            </a:br>
            <a:r>
              <a:rPr lang="en-US" dirty="0" smtClean="0"/>
              <a:t/>
            </a:r>
            <a:br>
              <a:rPr lang="en-US" dirty="0" smtClean="0"/>
            </a:br>
            <a:r>
              <a:rPr lang="en-US" dirty="0" smtClean="0"/>
              <a:t>3) MAR schemes require </a:t>
            </a:r>
            <a:r>
              <a:rPr lang="en-US" b="1" dirty="0" smtClean="0"/>
              <a:t>monitoring</a:t>
            </a:r>
            <a:r>
              <a:rPr lang="en-US" dirty="0" smtClean="0"/>
              <a:t>. However, monitoring can become a barrier for small-scale projects since it imposes high costs. Moreover, in some cases, water quality monitoring might not work due to the lack of sampling equipment or nearby laboratories (Page et al., 2020).</a:t>
            </a:r>
            <a:br>
              <a:rPr lang="en-US" dirty="0" smtClean="0"/>
            </a:br>
            <a:r>
              <a:rPr lang="en-US" dirty="0" smtClean="0"/>
              <a:t/>
            </a:r>
            <a:br>
              <a:rPr lang="en-US" dirty="0" smtClean="0"/>
            </a:br>
            <a:r>
              <a:rPr lang="en-US" dirty="0" smtClean="0"/>
              <a:t>4) When implementing MAR, groundwater </a:t>
            </a:r>
            <a:r>
              <a:rPr lang="en-US" b="1" dirty="0" smtClean="0"/>
              <a:t>allocation plans </a:t>
            </a:r>
            <a:r>
              <a:rPr lang="en-US" dirty="0" smtClean="0"/>
              <a:t>and groundwater entitlements have to be considered to avoid potential use conflicts (NRMMC–EPHC–NHMRC, 2009). </a:t>
            </a:r>
            <a:br>
              <a:rPr lang="en-US" dirty="0" smtClean="0"/>
            </a:br>
            <a:r>
              <a:rPr lang="en-US" dirty="0" smtClean="0"/>
              <a:t/>
            </a:r>
            <a:br>
              <a:rPr lang="en-US" dirty="0" smtClean="0"/>
            </a:br>
            <a:r>
              <a:rPr lang="en-US" dirty="0" smtClean="0"/>
              <a:t>5) </a:t>
            </a:r>
            <a:r>
              <a:rPr lang="en-US" b="1" dirty="0" smtClean="0"/>
              <a:t>Policies and local guidelines</a:t>
            </a:r>
            <a:r>
              <a:rPr lang="en-US" dirty="0" smtClean="0"/>
              <a:t> are required to ensure that MAR does not threaten human and environmental health. However, these kinds of policies are still lacking in many countries. The Australian national guidelines for MAR are the only national guidelines that align with the WHO’s water safety plan approach and govern the protection of human environmental health. Besides, a lack of regulatory frameworks also causes uncertainty when implementing MAR since proponents of a MAR scheme do not know if a scheme will be approved or not (Page et al., 2020).  </a:t>
            </a:r>
            <a:endParaRPr lang="de-DE" baseline="0" dirty="0" smtClean="0"/>
          </a:p>
          <a:p>
            <a:endParaRPr lang="de-DE" dirty="0" smtClean="0"/>
          </a:p>
          <a:p>
            <a:pPr>
              <a:spcBef>
                <a:spcPts val="423"/>
              </a:spcBef>
              <a:spcAft>
                <a:spcPts val="0"/>
              </a:spcAft>
            </a:pPr>
            <a:r>
              <a:rPr lang="de-DE" sz="900" b="1" dirty="0" smtClean="0"/>
              <a:t>––––––––––––––––</a:t>
            </a:r>
          </a:p>
          <a:p>
            <a:pPr marL="0" marR="0" lvl="0" indent="0" algn="l" defTabSz="457120" eaLnBrk="1" fontAlgn="auto" latinLnBrk="0" hangingPunct="1">
              <a:lnSpc>
                <a:spcPct val="117000"/>
              </a:lnSpc>
              <a:spcBef>
                <a:spcPts val="0"/>
              </a:spcBef>
              <a:spcAft>
                <a:spcPts val="800"/>
              </a:spcAft>
              <a:buClrTx/>
              <a:buSzTx/>
              <a:buFontTx/>
              <a:buNone/>
              <a:tabLst/>
              <a:defRPr/>
            </a:pPr>
            <a:r>
              <a:rPr lang="de-DE" sz="900" b="1" dirty="0" smtClean="0"/>
              <a:t>References</a:t>
            </a:r>
            <a:br>
              <a:rPr lang="de-DE" sz="900" b="1" dirty="0" smtClean="0"/>
            </a:br>
            <a:r>
              <a:rPr lang="en-US" sz="900" i="1" dirty="0" err="1" smtClean="0"/>
              <a:t>Alam</a:t>
            </a:r>
            <a:r>
              <a:rPr lang="en-US" sz="900" i="1" dirty="0" smtClean="0"/>
              <a:t>, S., </a:t>
            </a:r>
            <a:r>
              <a:rPr lang="en-US" sz="900" i="1" dirty="0" err="1" smtClean="0"/>
              <a:t>Borthakur</a:t>
            </a:r>
            <a:r>
              <a:rPr lang="en-US" sz="900" i="1" dirty="0" smtClean="0"/>
              <a:t>, A., Ravi, S., </a:t>
            </a:r>
            <a:r>
              <a:rPr lang="en-US" sz="900" i="1" dirty="0" err="1" smtClean="0"/>
              <a:t>Gebremichael</a:t>
            </a:r>
            <a:r>
              <a:rPr lang="en-US" sz="900" i="1" dirty="0" smtClean="0"/>
              <a:t>, M., &amp; </a:t>
            </a:r>
            <a:r>
              <a:rPr lang="en-US" sz="900" i="1" dirty="0" err="1" smtClean="0"/>
              <a:t>Mohanty</a:t>
            </a:r>
            <a:r>
              <a:rPr lang="en-US" sz="900" i="1" dirty="0" smtClean="0"/>
              <a:t>, S. K. (2021). Managed aquifer recharge implementation criteria to achieve water sustainability. Science of The Total Environment, 768, 144992.</a:t>
            </a:r>
            <a:r>
              <a:rPr lang="en-US" sz="900" i="1" u="sng" dirty="0" smtClean="0"/>
              <a:t> doi:10.1016/j.scitotenv.2021.144992 </a:t>
            </a:r>
            <a:endParaRPr lang="de-DE" sz="900" b="1" dirty="0" smtClean="0"/>
          </a:p>
          <a:p>
            <a:pPr marL="0" marR="0" lvl="0" indent="0" defTabSz="457120" eaLnBrk="1" fontAlgn="auto" latinLnBrk="0" hangingPunct="1">
              <a:lnSpc>
                <a:spcPct val="117000"/>
              </a:lnSpc>
              <a:spcBef>
                <a:spcPts val="0"/>
              </a:spcBef>
              <a:spcAft>
                <a:spcPts val="800"/>
              </a:spcAft>
              <a:buClrTx/>
              <a:buSzTx/>
              <a:buFontTx/>
              <a:buNone/>
              <a:tabLst/>
              <a:defRPr/>
            </a:pPr>
            <a:r>
              <a:rPr lang="en-US" sz="900" i="1" dirty="0" smtClean="0"/>
              <a:t>NRMMC–EPHC–NHMRC (2009): Australian Guidelines for Water Recycling, Managing Health and Environmental Risks, Volume 2C—Managed Aquifer Recharge. Natural Resource Management Ministerial Council, Environment Protection and Heritage Council National Health and Medical Research Council. Available at: </a:t>
            </a:r>
            <a:r>
              <a:rPr lang="en-US" sz="900" i="1" u="sng" dirty="0" smtClean="0"/>
              <a:t>http://www.ephc.gov.au/ taxonomy/term/39 (accessed: 11/09/2021).</a:t>
            </a:r>
          </a:p>
          <a:p>
            <a:endParaRPr lang="de-DE" baseline="0" dirty="0" smtClean="0"/>
          </a:p>
          <a:p>
            <a:r>
              <a:rPr lang="en-US" sz="900" b="0" i="0" baseline="0" dirty="0" err="1" smtClean="0">
                <a:effectLst/>
                <a:latin typeface="Arial" panose="020B0604020202020204" pitchFamily="34" charset="0"/>
                <a:ea typeface="Helvetica Neue"/>
                <a:cs typeface="Arial" panose="020B0604020202020204" pitchFamily="34" charset="0"/>
                <a:sym typeface="Helvetica Neue"/>
              </a:rPr>
              <a:t>Grinshpan</a:t>
            </a:r>
            <a:r>
              <a:rPr lang="en-US" sz="900" b="0" i="0" baseline="0" dirty="0" smtClean="0">
                <a:effectLst/>
                <a:latin typeface="Arial" panose="020B0604020202020204" pitchFamily="34" charset="0"/>
                <a:ea typeface="Helvetica Neue"/>
                <a:cs typeface="Arial" panose="020B0604020202020204" pitchFamily="34" charset="0"/>
                <a:sym typeface="Helvetica Neue"/>
              </a:rPr>
              <a:t>, M., Furman, A., </a:t>
            </a:r>
            <a:r>
              <a:rPr lang="en-US" sz="900" b="0" i="0" baseline="0" dirty="0" err="1" smtClean="0">
                <a:effectLst/>
                <a:latin typeface="Arial" panose="020B0604020202020204" pitchFamily="34" charset="0"/>
                <a:ea typeface="Helvetica Neue"/>
                <a:cs typeface="Arial" panose="020B0604020202020204" pitchFamily="34" charset="0"/>
                <a:sym typeface="Helvetica Neue"/>
              </a:rPr>
              <a:t>Dahlke</a:t>
            </a:r>
            <a:r>
              <a:rPr lang="en-US" sz="900" b="0" i="0" baseline="0" dirty="0" smtClean="0">
                <a:effectLst/>
                <a:latin typeface="Arial" panose="020B0604020202020204" pitchFamily="34" charset="0"/>
                <a:ea typeface="Helvetica Neue"/>
                <a:cs typeface="Arial" panose="020B0604020202020204" pitchFamily="34" charset="0"/>
                <a:sym typeface="Helvetica Neue"/>
              </a:rPr>
              <a:t>, H. E., </a:t>
            </a:r>
            <a:r>
              <a:rPr lang="en-US" sz="900" b="0" i="0" baseline="0" dirty="0" err="1" smtClean="0">
                <a:effectLst/>
                <a:latin typeface="Arial" panose="020B0604020202020204" pitchFamily="34" charset="0"/>
                <a:ea typeface="Helvetica Neue"/>
                <a:cs typeface="Arial" panose="020B0604020202020204" pitchFamily="34" charset="0"/>
                <a:sym typeface="Helvetica Neue"/>
              </a:rPr>
              <a:t>Raveh</a:t>
            </a:r>
            <a:r>
              <a:rPr lang="en-US" sz="900" b="0" i="0" baseline="0" dirty="0" smtClean="0">
                <a:effectLst/>
                <a:latin typeface="Arial" panose="020B0604020202020204" pitchFamily="34" charset="0"/>
                <a:ea typeface="Helvetica Neue"/>
                <a:cs typeface="Arial" panose="020B0604020202020204" pitchFamily="34" charset="0"/>
                <a:sym typeface="Helvetica Neue"/>
              </a:rPr>
              <a:t>, E., &amp; </a:t>
            </a:r>
            <a:r>
              <a:rPr lang="en-US" sz="900" b="0" i="0" baseline="0" dirty="0" err="1" smtClean="0">
                <a:effectLst/>
                <a:latin typeface="Arial" panose="020B0604020202020204" pitchFamily="34" charset="0"/>
                <a:ea typeface="Helvetica Neue"/>
                <a:cs typeface="Arial" panose="020B0604020202020204" pitchFamily="34" charset="0"/>
                <a:sym typeface="Helvetica Neue"/>
              </a:rPr>
              <a:t>Weisbrod</a:t>
            </a:r>
            <a:r>
              <a:rPr lang="en-US" sz="900" b="0" i="0" baseline="0" dirty="0" smtClean="0">
                <a:effectLst/>
                <a:latin typeface="Arial" panose="020B0604020202020204" pitchFamily="34" charset="0"/>
                <a:ea typeface="Helvetica Neue"/>
                <a:cs typeface="Arial" panose="020B0604020202020204" pitchFamily="34" charset="0"/>
                <a:sym typeface="Helvetica Neue"/>
              </a:rPr>
              <a:t>, N. (2021). </a:t>
            </a:r>
            <a:r>
              <a:rPr lang="en-US" sz="900" b="0" i="1" baseline="0" dirty="0" smtClean="0">
                <a:effectLst/>
                <a:latin typeface="Arial" panose="020B0604020202020204" pitchFamily="34" charset="0"/>
                <a:ea typeface="Helvetica Neue"/>
                <a:cs typeface="Arial" panose="020B0604020202020204" pitchFamily="34" charset="0"/>
                <a:sym typeface="Helvetica Neue"/>
              </a:rPr>
              <a:t>From managed aquifer recharge to soil aquifer treatment on agricultural soils: Concepts and challenges. Agricultural Water Management, 255, 106991.</a:t>
            </a:r>
            <a:r>
              <a:rPr lang="en-US" sz="900" b="0" i="0" baseline="0" dirty="0" smtClean="0">
                <a:effectLst/>
                <a:latin typeface="Arial" panose="020B0604020202020204" pitchFamily="34" charset="0"/>
                <a:ea typeface="Helvetica Neue"/>
                <a:cs typeface="Arial" panose="020B0604020202020204" pitchFamily="34" charset="0"/>
                <a:sym typeface="Helvetica Neue"/>
              </a:rPr>
              <a:t> doi:10.1016/j.agwat.2021.106991 </a:t>
            </a:r>
          </a:p>
          <a:p>
            <a:endParaRPr lang="de-DE" sz="900" b="0" i="0" baseline="0" dirty="0" smtClean="0">
              <a:effectLst/>
              <a:latin typeface="Arial" panose="020B0604020202020204" pitchFamily="34" charset="0"/>
              <a:cs typeface="Arial" panose="020B0604020202020204" pitchFamily="34" charset="0"/>
              <a:sym typeface="Helvetica Neue"/>
            </a:endParaRPr>
          </a:p>
          <a:p>
            <a:r>
              <a:rPr lang="en-US" sz="900" b="0" i="0" baseline="0" dirty="0" smtClean="0">
                <a:effectLst/>
                <a:latin typeface="Arial" panose="020B0604020202020204" pitchFamily="34" charset="0"/>
                <a:ea typeface="Helvetica Neue"/>
                <a:cs typeface="Arial" panose="020B0604020202020204" pitchFamily="34" charset="0"/>
                <a:sym typeface="Helvetica Neue"/>
              </a:rPr>
              <a:t>Page, D., Gonzalez, D., Bennison, G., </a:t>
            </a:r>
            <a:r>
              <a:rPr lang="en-US" sz="900" b="0" i="0" baseline="0" dirty="0" err="1" smtClean="0">
                <a:effectLst/>
                <a:latin typeface="Arial" panose="020B0604020202020204" pitchFamily="34" charset="0"/>
                <a:ea typeface="Helvetica Neue"/>
                <a:cs typeface="Arial" panose="020B0604020202020204" pitchFamily="34" charset="0"/>
                <a:sym typeface="Helvetica Neue"/>
              </a:rPr>
              <a:t>Burrull</a:t>
            </a:r>
            <a:r>
              <a:rPr lang="en-US" sz="900" b="0" i="0" baseline="0" dirty="0" smtClean="0">
                <a:effectLst/>
                <a:latin typeface="Arial" panose="020B0604020202020204" pitchFamily="34" charset="0"/>
                <a:ea typeface="Helvetica Neue"/>
                <a:cs typeface="Arial" panose="020B0604020202020204" pitchFamily="34" charset="0"/>
                <a:sym typeface="Helvetica Neue"/>
              </a:rPr>
              <a:t>, C., Claro, E., </a:t>
            </a:r>
            <a:r>
              <a:rPr lang="en-US" sz="900" b="0" i="0" baseline="0" dirty="0" err="1" smtClean="0">
                <a:effectLst/>
                <a:latin typeface="Arial" panose="020B0604020202020204" pitchFamily="34" charset="0"/>
                <a:ea typeface="Helvetica Neue"/>
                <a:cs typeface="Arial" panose="020B0604020202020204" pitchFamily="34" charset="0"/>
                <a:sym typeface="Helvetica Neue"/>
              </a:rPr>
              <a:t>Jara</a:t>
            </a:r>
            <a:r>
              <a:rPr lang="en-US" sz="900" b="0" i="0" baseline="0" dirty="0" smtClean="0">
                <a:effectLst/>
                <a:latin typeface="Arial" panose="020B0604020202020204" pitchFamily="34" charset="0"/>
                <a:ea typeface="Helvetica Neue"/>
                <a:cs typeface="Arial" panose="020B0604020202020204" pitchFamily="34" charset="0"/>
                <a:sym typeface="Helvetica Neue"/>
              </a:rPr>
              <a:t>, M., &amp; Valenzuela, G. (2020). </a:t>
            </a:r>
            <a:r>
              <a:rPr lang="en-US" sz="900" b="0" i="1" baseline="0" dirty="0" smtClean="0">
                <a:effectLst/>
                <a:latin typeface="Arial" panose="020B0604020202020204" pitchFamily="34" charset="0"/>
                <a:ea typeface="Helvetica Neue"/>
                <a:cs typeface="Arial" panose="020B0604020202020204" pitchFamily="34" charset="0"/>
                <a:sym typeface="Helvetica Neue"/>
              </a:rPr>
              <a:t>Progress in the development of risk-based guidelines to support managed aquifer recharge for agriculture in Chile. Water Cycle, 1, 136–145.</a:t>
            </a:r>
            <a:r>
              <a:rPr lang="en-US" sz="900" b="0" i="0" baseline="0" dirty="0" smtClean="0">
                <a:effectLst/>
                <a:latin typeface="Arial" panose="020B0604020202020204" pitchFamily="34" charset="0"/>
                <a:ea typeface="Helvetica Neue"/>
                <a:cs typeface="Arial" panose="020B0604020202020204" pitchFamily="34" charset="0"/>
                <a:sym typeface="Helvetica Neue"/>
              </a:rPr>
              <a:t> doi:10.1016/j.watcyc.2020.09.003</a:t>
            </a:r>
            <a:endParaRPr lang="en-US" dirty="0"/>
          </a:p>
        </p:txBody>
      </p:sp>
      <p:sp>
        <p:nvSpPr>
          <p:cNvPr id="4" name="Header Placeholder 3"/>
          <p:cNvSpPr>
            <a:spLocks noGrp="1"/>
          </p:cNvSpPr>
          <p:nvPr>
            <p:ph type="hdr" sz="quarter" idx="10"/>
          </p:nvPr>
        </p:nvSpPr>
        <p:spPr/>
        <p:txBody>
          <a:bodyPr/>
          <a:lstStyle/>
          <a:p>
            <a:r>
              <a:rPr lang="de-DE" smtClean="0"/>
              <a:t>Learning Unit 07 | Nexus sound solutions – for the clean supply of water, energy and food</a:t>
            </a:r>
            <a:endParaRPr lang="de-DE" dirty="0"/>
          </a:p>
        </p:txBody>
      </p:sp>
    </p:spTree>
    <p:extLst>
      <p:ext uri="{BB962C8B-B14F-4D97-AF65-F5344CB8AC3E}">
        <p14:creationId xmlns:p14="http://schemas.microsoft.com/office/powerpoint/2010/main" val="304374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izenplatzhalter 2"/>
          <p:cNvSpPr>
            <a:spLocks noGrp="1"/>
          </p:cNvSpPr>
          <p:nvPr>
            <p:ph type="body" idx="1"/>
          </p:nvPr>
        </p:nvSpPr>
        <p:spPr>
          <a:xfrm>
            <a:off x="341376" y="5165454"/>
            <a:ext cx="6640102" cy="4097815"/>
          </a:xfrm>
        </p:spPr>
        <p:txBody>
          <a:bodyPr/>
          <a:lstStyle/>
          <a:p>
            <a:pPr algn="l" defTabSz="966612" rtl="0">
              <a:defRPr/>
            </a:pPr>
            <a:r>
              <a:rPr lang="en-US" sz="1100" b="0" kern="1200" dirty="0" smtClean="0">
                <a:solidFill>
                  <a:schemeClr val="tx1"/>
                </a:solidFill>
              </a:rPr>
              <a:t>The</a:t>
            </a:r>
            <a:r>
              <a:rPr lang="en-US" sz="1100" b="0" kern="1200" baseline="0" dirty="0" smtClean="0">
                <a:solidFill>
                  <a:schemeClr val="tx1"/>
                </a:solidFill>
              </a:rPr>
              <a:t> slide above shows a MAR selection guide</a:t>
            </a:r>
            <a:r>
              <a:rPr lang="en-US" sz="1100" b="0" kern="1200" dirty="0" smtClean="0">
                <a:solidFill>
                  <a:schemeClr val="tx1"/>
                </a:solidFill>
              </a:rPr>
              <a:t>. In general, the MAR selection depends highly on </a:t>
            </a:r>
            <a:r>
              <a:rPr lang="en-US" sz="1100" dirty="0" smtClean="0"/>
              <a:t>soil properties, water availability, and water quality</a:t>
            </a:r>
            <a:r>
              <a:rPr lang="en-US" sz="1100" baseline="0" dirty="0" smtClean="0"/>
              <a:t> but also an understanding for the different MAR designs is necessary to make adequate decisions.</a:t>
            </a:r>
          </a:p>
          <a:p>
            <a:pPr algn="l" defTabSz="966612" rtl="0">
              <a:defRPr/>
            </a:pPr>
            <a:endParaRPr lang="de-DE" sz="1100" b="0" kern="1200" dirty="0" smtClean="0">
              <a:solidFill>
                <a:schemeClr val="tx1"/>
              </a:solidFill>
            </a:endParaRPr>
          </a:p>
          <a:p>
            <a:pPr marL="228600" marR="0" lvl="0" indent="-228600" algn="l" defTabSz="966612" rtl="0" eaLnBrk="1" fontAlgn="auto" latinLnBrk="0" hangingPunct="1">
              <a:lnSpc>
                <a:spcPct val="117000"/>
              </a:lnSpc>
              <a:spcBef>
                <a:spcPts val="0"/>
              </a:spcBef>
              <a:spcAft>
                <a:spcPts val="800"/>
              </a:spcAft>
              <a:buClrTx/>
              <a:buSzTx/>
              <a:buFontTx/>
              <a:buAutoNum type="arabicParenR"/>
              <a:tabLst/>
              <a:defRPr/>
            </a:pPr>
            <a:r>
              <a:rPr lang="de-DE" sz="1100" b="0" kern="1200" dirty="0" smtClean="0">
                <a:solidFill>
                  <a:schemeClr val="tx1"/>
                </a:solidFill>
              </a:rPr>
              <a:t>First </a:t>
            </a:r>
            <a:r>
              <a:rPr lang="de-DE" sz="1100" b="0" kern="1200" dirty="0" err="1" smtClean="0">
                <a:solidFill>
                  <a:schemeClr val="tx1"/>
                </a:solidFill>
              </a:rPr>
              <a:t>of</a:t>
            </a:r>
            <a:r>
              <a:rPr lang="de-DE" sz="1100" b="0" kern="1200" dirty="0" smtClean="0">
                <a:solidFill>
                  <a:schemeClr val="tx1"/>
                </a:solidFill>
              </a:rPr>
              <a:t> all </a:t>
            </a:r>
            <a:r>
              <a:rPr lang="de-DE" sz="1100" b="0" kern="1200" dirty="0" err="1" smtClean="0">
                <a:solidFill>
                  <a:schemeClr val="tx1"/>
                </a:solidFill>
              </a:rPr>
              <a:t>it</a:t>
            </a:r>
            <a:r>
              <a:rPr lang="de-DE" sz="1100" b="0" kern="1200" dirty="0" smtClean="0">
                <a:solidFill>
                  <a:schemeClr val="tx1"/>
                </a:solidFill>
              </a:rPr>
              <a:t> </a:t>
            </a:r>
            <a:r>
              <a:rPr lang="de-DE" sz="1100" b="0" kern="1200" dirty="0" err="1" smtClean="0">
                <a:solidFill>
                  <a:schemeClr val="tx1"/>
                </a:solidFill>
              </a:rPr>
              <a:t>is</a:t>
            </a:r>
            <a:r>
              <a:rPr lang="de-DE" sz="1100" b="0" kern="1200" dirty="0" smtClean="0">
                <a:solidFill>
                  <a:schemeClr val="tx1"/>
                </a:solidFill>
              </a:rPr>
              <a:t> </a:t>
            </a:r>
            <a:r>
              <a:rPr lang="de-DE" sz="1100" b="0" kern="1200" dirty="0" err="1" smtClean="0">
                <a:solidFill>
                  <a:schemeClr val="tx1"/>
                </a:solidFill>
              </a:rPr>
              <a:t>important</a:t>
            </a:r>
            <a:r>
              <a:rPr lang="de-DE" sz="1100" b="0" kern="1200" dirty="0" smtClean="0">
                <a:solidFill>
                  <a:schemeClr val="tx1"/>
                </a:solidFill>
              </a:rPr>
              <a:t> </a:t>
            </a:r>
            <a:r>
              <a:rPr lang="de-DE" sz="1100" b="0" kern="1200" dirty="0" err="1" smtClean="0">
                <a:solidFill>
                  <a:schemeClr val="tx1"/>
                </a:solidFill>
              </a:rPr>
              <a:t>to</a:t>
            </a:r>
            <a:r>
              <a:rPr lang="de-DE" sz="1100" b="0" kern="1200" dirty="0" smtClean="0">
                <a:solidFill>
                  <a:schemeClr val="tx1"/>
                </a:solidFill>
              </a:rPr>
              <a:t> </a:t>
            </a:r>
            <a:r>
              <a:rPr lang="de-DE" sz="1100" b="0" kern="1200" dirty="0" err="1" smtClean="0">
                <a:solidFill>
                  <a:schemeClr val="tx1"/>
                </a:solidFill>
              </a:rPr>
              <a:t>look</a:t>
            </a:r>
            <a:r>
              <a:rPr lang="de-DE" sz="1100" b="0" kern="1200" dirty="0" smtClean="0">
                <a:solidFill>
                  <a:schemeClr val="tx1"/>
                </a:solidFill>
              </a:rPr>
              <a:t> at </a:t>
            </a:r>
            <a:r>
              <a:rPr lang="de-DE" sz="1100" b="0" kern="1200" dirty="0" err="1" smtClean="0">
                <a:solidFill>
                  <a:schemeClr val="tx1"/>
                </a:solidFill>
              </a:rPr>
              <a:t>your</a:t>
            </a:r>
            <a:r>
              <a:rPr lang="de-DE" sz="1100" b="0" kern="1200" dirty="0" smtClean="0">
                <a:solidFill>
                  <a:schemeClr val="tx1"/>
                </a:solidFill>
              </a:rPr>
              <a:t> </a:t>
            </a:r>
            <a:r>
              <a:rPr lang="de-DE" sz="1100" b="0" kern="1200" dirty="0" err="1" smtClean="0">
                <a:solidFill>
                  <a:schemeClr val="tx1"/>
                </a:solidFill>
              </a:rPr>
              <a:t>case</a:t>
            </a:r>
            <a:r>
              <a:rPr lang="de-DE" sz="1100" b="0" kern="1200" dirty="0" smtClean="0">
                <a:solidFill>
                  <a:schemeClr val="tx1"/>
                </a:solidFill>
              </a:rPr>
              <a:t> </a:t>
            </a:r>
            <a:r>
              <a:rPr lang="de-DE" sz="1100" b="0" kern="1200" dirty="0" err="1" smtClean="0">
                <a:solidFill>
                  <a:schemeClr val="tx1"/>
                </a:solidFill>
              </a:rPr>
              <a:t>study</a:t>
            </a:r>
            <a:r>
              <a:rPr lang="de-DE" sz="1100" b="0" kern="1200" dirty="0" smtClean="0">
                <a:solidFill>
                  <a:schemeClr val="tx1"/>
                </a:solidFill>
              </a:rPr>
              <a:t> </a:t>
            </a:r>
            <a:r>
              <a:rPr lang="de-DE" sz="1100" b="0" kern="1200" dirty="0" err="1" smtClean="0">
                <a:solidFill>
                  <a:schemeClr val="tx1"/>
                </a:solidFill>
              </a:rPr>
              <a:t>region</a:t>
            </a:r>
            <a:r>
              <a:rPr lang="de-DE" sz="1100" b="0" kern="1200" dirty="0" smtClean="0">
                <a:solidFill>
                  <a:schemeClr val="tx1"/>
                </a:solidFill>
              </a:rPr>
              <a:t> </a:t>
            </a:r>
            <a:r>
              <a:rPr lang="de-DE" sz="1100" b="0" kern="1200" dirty="0" err="1" smtClean="0">
                <a:solidFill>
                  <a:schemeClr val="tx1"/>
                </a:solidFill>
              </a:rPr>
              <a:t>and</a:t>
            </a:r>
            <a:r>
              <a:rPr lang="de-DE" sz="1100" b="0" kern="1200" dirty="0" smtClean="0">
                <a:solidFill>
                  <a:schemeClr val="tx1"/>
                </a:solidFill>
              </a:rPr>
              <a:t> </a:t>
            </a:r>
            <a:r>
              <a:rPr lang="de-DE" sz="1100" b="0" kern="1200" dirty="0" err="1" smtClean="0">
                <a:solidFill>
                  <a:schemeClr val="tx1"/>
                </a:solidFill>
              </a:rPr>
              <a:t>determine</a:t>
            </a:r>
            <a:r>
              <a:rPr lang="de-DE" sz="1100" b="0" kern="1200" baseline="0" dirty="0" smtClean="0">
                <a:solidFill>
                  <a:schemeClr val="tx1"/>
                </a:solidFill>
              </a:rPr>
              <a:t> </a:t>
            </a:r>
            <a:r>
              <a:rPr lang="de-DE" sz="1100" b="0" kern="1200" baseline="0" dirty="0" err="1" smtClean="0">
                <a:solidFill>
                  <a:schemeClr val="tx1"/>
                </a:solidFill>
              </a:rPr>
              <a:t>the</a:t>
            </a:r>
            <a:r>
              <a:rPr lang="de-DE" sz="1100" b="0" kern="1200" baseline="0" dirty="0" smtClean="0">
                <a:solidFill>
                  <a:schemeClr val="tx1"/>
                </a:solidFill>
              </a:rPr>
              <a:t> </a:t>
            </a:r>
            <a:r>
              <a:rPr lang="de-DE" sz="1100" b="0" kern="1200" baseline="0" dirty="0" err="1" smtClean="0">
                <a:solidFill>
                  <a:schemeClr val="tx1"/>
                </a:solidFill>
              </a:rPr>
              <a:t>site</a:t>
            </a:r>
            <a:r>
              <a:rPr lang="de-DE" sz="1100" b="0" kern="1200" baseline="0" dirty="0" smtClean="0">
                <a:solidFill>
                  <a:schemeClr val="tx1"/>
                </a:solidFill>
              </a:rPr>
              <a:t> </a:t>
            </a:r>
            <a:r>
              <a:rPr lang="de-DE" sz="1100" b="0" kern="1200" baseline="0" dirty="0" err="1" smtClean="0">
                <a:solidFill>
                  <a:schemeClr val="tx1"/>
                </a:solidFill>
              </a:rPr>
              <a:t>and</a:t>
            </a:r>
            <a:r>
              <a:rPr lang="de-DE" sz="1100" b="0" kern="1200" baseline="0" dirty="0" smtClean="0">
                <a:solidFill>
                  <a:schemeClr val="tx1"/>
                </a:solidFill>
              </a:rPr>
              <a:t> </a:t>
            </a:r>
            <a:r>
              <a:rPr lang="de-DE" sz="1100" b="0" kern="1200" baseline="0" dirty="0" err="1" smtClean="0">
                <a:solidFill>
                  <a:schemeClr val="tx1"/>
                </a:solidFill>
              </a:rPr>
              <a:t>its</a:t>
            </a:r>
            <a:r>
              <a:rPr lang="de-DE" sz="1100" b="0" kern="1200" baseline="0" dirty="0" smtClean="0">
                <a:solidFill>
                  <a:schemeClr val="tx1"/>
                </a:solidFill>
              </a:rPr>
              <a:t> </a:t>
            </a:r>
            <a:r>
              <a:rPr lang="de-DE" sz="1100" b="0" kern="1200" baseline="0" dirty="0" err="1" smtClean="0">
                <a:solidFill>
                  <a:schemeClr val="tx1"/>
                </a:solidFill>
              </a:rPr>
              <a:t>needs</a:t>
            </a:r>
            <a:r>
              <a:rPr lang="de-DE" sz="1100" b="0" kern="1200" baseline="0" dirty="0" smtClean="0">
                <a:solidFill>
                  <a:schemeClr val="tx1"/>
                </a:solidFill>
              </a:rPr>
              <a:t>. </a:t>
            </a:r>
            <a:r>
              <a:rPr lang="de-DE" sz="1100" b="0" kern="1200" baseline="0" dirty="0" err="1" smtClean="0">
                <a:solidFill>
                  <a:schemeClr val="tx1"/>
                </a:solidFill>
              </a:rPr>
              <a:t>What</a:t>
            </a:r>
            <a:r>
              <a:rPr lang="de-DE" sz="1100" b="0" kern="1200" baseline="0" dirty="0" smtClean="0">
                <a:solidFill>
                  <a:schemeClr val="tx1"/>
                </a:solidFill>
              </a:rPr>
              <a:t> </a:t>
            </a:r>
            <a:r>
              <a:rPr lang="de-DE" sz="1100" b="0" kern="1200" baseline="0" dirty="0" err="1" smtClean="0">
                <a:solidFill>
                  <a:schemeClr val="tx1"/>
                </a:solidFill>
              </a:rPr>
              <a:t>are</a:t>
            </a:r>
            <a:r>
              <a:rPr lang="de-DE" sz="1100" b="0" kern="1200" baseline="0" dirty="0" smtClean="0">
                <a:solidFill>
                  <a:schemeClr val="tx1"/>
                </a:solidFill>
              </a:rPr>
              <a:t> </a:t>
            </a:r>
            <a:r>
              <a:rPr lang="de-DE" sz="1100" b="0" kern="1200" baseline="0" dirty="0" err="1" smtClean="0">
                <a:solidFill>
                  <a:schemeClr val="tx1"/>
                </a:solidFill>
              </a:rPr>
              <a:t>the</a:t>
            </a:r>
            <a:r>
              <a:rPr lang="de-DE" sz="1100" b="0" kern="1200" baseline="0" dirty="0" smtClean="0">
                <a:solidFill>
                  <a:schemeClr val="tx1"/>
                </a:solidFill>
              </a:rPr>
              <a:t> </a:t>
            </a:r>
            <a:r>
              <a:rPr lang="de-DE" sz="1100" b="0" kern="1200" baseline="0" dirty="0" err="1" smtClean="0">
                <a:solidFill>
                  <a:schemeClr val="tx1"/>
                </a:solidFill>
              </a:rPr>
              <a:t>objectives</a:t>
            </a:r>
            <a:r>
              <a:rPr lang="de-DE" sz="1100" b="0" kern="1200" baseline="0" dirty="0" smtClean="0">
                <a:solidFill>
                  <a:schemeClr val="tx1"/>
                </a:solidFill>
              </a:rPr>
              <a:t> </a:t>
            </a:r>
            <a:r>
              <a:rPr lang="de-DE" sz="1100" b="0" kern="1200" baseline="0" dirty="0" err="1" smtClean="0">
                <a:solidFill>
                  <a:schemeClr val="tx1"/>
                </a:solidFill>
              </a:rPr>
              <a:t>of</a:t>
            </a:r>
            <a:r>
              <a:rPr lang="de-DE" sz="1100" b="0" kern="1200" baseline="0" dirty="0" smtClean="0">
                <a:solidFill>
                  <a:schemeClr val="tx1"/>
                </a:solidFill>
              </a:rPr>
              <a:t> </a:t>
            </a:r>
            <a:r>
              <a:rPr lang="de-DE" sz="1100" b="0" kern="1200" baseline="0" dirty="0" err="1" smtClean="0">
                <a:solidFill>
                  <a:schemeClr val="tx1"/>
                </a:solidFill>
              </a:rPr>
              <a:t>the</a:t>
            </a:r>
            <a:r>
              <a:rPr lang="de-DE" sz="1100" b="0" kern="1200" baseline="0" dirty="0" smtClean="0">
                <a:solidFill>
                  <a:schemeClr val="tx1"/>
                </a:solidFill>
              </a:rPr>
              <a:t> </a:t>
            </a:r>
            <a:r>
              <a:rPr lang="de-DE" sz="1100" b="0" kern="1200" baseline="0" dirty="0" err="1" smtClean="0">
                <a:solidFill>
                  <a:schemeClr val="tx1"/>
                </a:solidFill>
              </a:rPr>
              <a:t>planned</a:t>
            </a:r>
            <a:r>
              <a:rPr lang="de-DE" sz="1100" b="0" kern="1200" baseline="0" dirty="0" smtClean="0">
                <a:solidFill>
                  <a:schemeClr val="tx1"/>
                </a:solidFill>
              </a:rPr>
              <a:t> MAR </a:t>
            </a:r>
            <a:r>
              <a:rPr lang="de-DE" sz="1100" b="0" kern="1200" baseline="0" dirty="0" err="1" smtClean="0">
                <a:solidFill>
                  <a:schemeClr val="tx1"/>
                </a:solidFill>
              </a:rPr>
              <a:t>scheme</a:t>
            </a:r>
            <a:r>
              <a:rPr lang="de-DE" sz="1100" b="0" kern="1200" baseline="0" dirty="0" smtClean="0">
                <a:solidFill>
                  <a:schemeClr val="tx1"/>
                </a:solidFill>
              </a:rPr>
              <a:t>? </a:t>
            </a:r>
            <a:r>
              <a:rPr lang="de-DE" sz="1100" b="0" kern="1200" baseline="0" dirty="0" err="1" smtClean="0">
                <a:solidFill>
                  <a:schemeClr val="tx1"/>
                </a:solidFill>
              </a:rPr>
              <a:t>Aquifer</a:t>
            </a:r>
            <a:r>
              <a:rPr lang="de-DE" sz="1100" b="0" kern="1200" baseline="0" dirty="0" smtClean="0">
                <a:solidFill>
                  <a:schemeClr val="tx1"/>
                </a:solidFill>
              </a:rPr>
              <a:t> </a:t>
            </a:r>
            <a:r>
              <a:rPr lang="de-DE" sz="1100" b="0" kern="1200" baseline="0" dirty="0" err="1" smtClean="0">
                <a:solidFill>
                  <a:schemeClr val="tx1"/>
                </a:solidFill>
              </a:rPr>
              <a:t>restoration</a:t>
            </a:r>
            <a:r>
              <a:rPr lang="de-DE" sz="1100" b="0" kern="1200" baseline="0" dirty="0" smtClean="0">
                <a:solidFill>
                  <a:schemeClr val="tx1"/>
                </a:solidFill>
              </a:rPr>
              <a:t>? </a:t>
            </a:r>
            <a:r>
              <a:rPr lang="de-DE" sz="1100" b="0" kern="1200" baseline="0" dirty="0" err="1" smtClean="0">
                <a:solidFill>
                  <a:schemeClr val="tx1"/>
                </a:solidFill>
              </a:rPr>
              <a:t>Improvement</a:t>
            </a:r>
            <a:r>
              <a:rPr lang="de-DE" sz="1100" b="0" kern="1200" baseline="0" dirty="0" smtClean="0">
                <a:solidFill>
                  <a:schemeClr val="tx1"/>
                </a:solidFill>
              </a:rPr>
              <a:t> </a:t>
            </a:r>
            <a:r>
              <a:rPr lang="de-DE" sz="1100" b="0" kern="1200" baseline="0" dirty="0" err="1" smtClean="0">
                <a:solidFill>
                  <a:schemeClr val="tx1"/>
                </a:solidFill>
              </a:rPr>
              <a:t>of</a:t>
            </a:r>
            <a:r>
              <a:rPr lang="de-DE" sz="1100" b="0" kern="1200" baseline="0" dirty="0" smtClean="0">
                <a:solidFill>
                  <a:schemeClr val="tx1"/>
                </a:solidFill>
              </a:rPr>
              <a:t> </a:t>
            </a:r>
            <a:r>
              <a:rPr lang="de-DE" sz="1100" b="0" kern="1200" baseline="0" dirty="0" err="1" smtClean="0">
                <a:solidFill>
                  <a:schemeClr val="tx1"/>
                </a:solidFill>
              </a:rPr>
              <a:t>water</a:t>
            </a:r>
            <a:r>
              <a:rPr lang="de-DE" sz="1100" b="0" kern="1200" baseline="0" dirty="0" smtClean="0">
                <a:solidFill>
                  <a:schemeClr val="tx1"/>
                </a:solidFill>
              </a:rPr>
              <a:t> </a:t>
            </a:r>
            <a:r>
              <a:rPr lang="de-DE" sz="1100" b="0" kern="1200" baseline="0" dirty="0" err="1" smtClean="0">
                <a:solidFill>
                  <a:schemeClr val="tx1"/>
                </a:solidFill>
              </a:rPr>
              <a:t>quality</a:t>
            </a:r>
            <a:r>
              <a:rPr lang="de-DE" sz="1100" b="0" kern="1200" baseline="0" dirty="0" smtClean="0">
                <a:solidFill>
                  <a:schemeClr val="tx1"/>
                </a:solidFill>
              </a:rPr>
              <a:t>? </a:t>
            </a:r>
            <a:r>
              <a:rPr lang="de-DE" sz="1100" b="0" kern="1200" baseline="0" dirty="0" err="1" smtClean="0">
                <a:solidFill>
                  <a:schemeClr val="tx1"/>
                </a:solidFill>
              </a:rPr>
              <a:t>Increase</a:t>
            </a:r>
            <a:r>
              <a:rPr lang="de-DE" sz="1100" b="0" kern="1200" baseline="0" dirty="0" smtClean="0">
                <a:solidFill>
                  <a:schemeClr val="tx1"/>
                </a:solidFill>
              </a:rPr>
              <a:t> </a:t>
            </a:r>
            <a:r>
              <a:rPr lang="de-DE" sz="1100" b="0" kern="1200" baseline="0" dirty="0" err="1" smtClean="0">
                <a:solidFill>
                  <a:schemeClr val="tx1"/>
                </a:solidFill>
              </a:rPr>
              <a:t>water</a:t>
            </a:r>
            <a:r>
              <a:rPr lang="de-DE" sz="1100" b="0" kern="1200" baseline="0" dirty="0" smtClean="0">
                <a:solidFill>
                  <a:schemeClr val="tx1"/>
                </a:solidFill>
              </a:rPr>
              <a:t> </a:t>
            </a:r>
            <a:r>
              <a:rPr lang="de-DE" sz="1100" b="0" kern="1200" baseline="0" dirty="0" err="1" smtClean="0">
                <a:solidFill>
                  <a:schemeClr val="tx1"/>
                </a:solidFill>
              </a:rPr>
              <a:t>availability</a:t>
            </a:r>
            <a:r>
              <a:rPr lang="de-DE" sz="1100" b="0" kern="1200" baseline="0" dirty="0" smtClean="0">
                <a:solidFill>
                  <a:schemeClr val="tx1"/>
                </a:solidFill>
              </a:rPr>
              <a:t>? </a:t>
            </a:r>
            <a:r>
              <a:rPr lang="en-US" sz="1100" b="0" kern="1200" baseline="0" dirty="0" smtClean="0">
                <a:solidFill>
                  <a:schemeClr val="tx1"/>
                </a:solidFill>
              </a:rPr>
              <a:t>For example, if you want to improve water supply in a region, a MAR scheme will provides maximum benefit where water demands are high and water availability is low.</a:t>
            </a:r>
            <a:endParaRPr lang="de-DE" sz="1100" b="0" kern="1200" baseline="0" dirty="0" smtClean="0">
              <a:solidFill>
                <a:schemeClr val="tx1"/>
              </a:solidFill>
            </a:endParaRPr>
          </a:p>
          <a:p>
            <a:pPr marL="228600" indent="-228600" algn="l" defTabSz="966612" rtl="0">
              <a:buAutoNum type="arabicParenR"/>
              <a:defRPr/>
            </a:pPr>
            <a:r>
              <a:rPr lang="de-DE" sz="1100" b="0" kern="1200" baseline="0" dirty="0" smtClean="0">
                <a:solidFill>
                  <a:schemeClr val="tx1"/>
                </a:solidFill>
              </a:rPr>
              <a:t>Recall </a:t>
            </a:r>
            <a:r>
              <a:rPr lang="de-DE" sz="1100" b="0" kern="1200" baseline="0" dirty="0" err="1" smtClean="0">
                <a:solidFill>
                  <a:schemeClr val="tx1"/>
                </a:solidFill>
              </a:rPr>
              <a:t>the</a:t>
            </a:r>
            <a:r>
              <a:rPr lang="de-DE" sz="1100" b="0" kern="1200" baseline="0" dirty="0" smtClean="0">
                <a:solidFill>
                  <a:schemeClr val="tx1"/>
                </a:solidFill>
              </a:rPr>
              <a:t> </a:t>
            </a:r>
            <a:r>
              <a:rPr lang="de-DE" sz="1100" b="0" kern="1200" baseline="0" dirty="0" err="1" smtClean="0">
                <a:solidFill>
                  <a:schemeClr val="tx1"/>
                </a:solidFill>
              </a:rPr>
              <a:t>seven</a:t>
            </a:r>
            <a:r>
              <a:rPr lang="de-DE" sz="1100" b="0" kern="1200" baseline="0" dirty="0" smtClean="0">
                <a:solidFill>
                  <a:schemeClr val="tx1"/>
                </a:solidFill>
              </a:rPr>
              <a:t> </a:t>
            </a:r>
            <a:r>
              <a:rPr lang="de-DE" sz="1100" b="0" kern="1200" baseline="0" dirty="0" err="1" smtClean="0">
                <a:solidFill>
                  <a:schemeClr val="tx1"/>
                </a:solidFill>
              </a:rPr>
              <a:t>elements</a:t>
            </a:r>
            <a:r>
              <a:rPr lang="de-DE" sz="1100" b="0" kern="1200" baseline="0" dirty="0" smtClean="0">
                <a:solidFill>
                  <a:schemeClr val="tx1"/>
                </a:solidFill>
              </a:rPr>
              <a:t> </a:t>
            </a:r>
            <a:r>
              <a:rPr lang="de-DE" sz="1100" b="0" kern="1200" baseline="0" dirty="0" err="1" smtClean="0">
                <a:solidFill>
                  <a:schemeClr val="tx1"/>
                </a:solidFill>
              </a:rPr>
              <a:t>of</a:t>
            </a:r>
            <a:r>
              <a:rPr lang="de-DE" sz="1100" b="0" kern="1200" baseline="0" dirty="0" smtClean="0">
                <a:solidFill>
                  <a:schemeClr val="tx1"/>
                </a:solidFill>
              </a:rPr>
              <a:t> a MAR </a:t>
            </a:r>
            <a:r>
              <a:rPr lang="de-DE" sz="1100" b="0" kern="1200" baseline="0" dirty="0" err="1" smtClean="0">
                <a:solidFill>
                  <a:schemeClr val="tx1"/>
                </a:solidFill>
              </a:rPr>
              <a:t>scheme</a:t>
            </a:r>
            <a:r>
              <a:rPr lang="de-DE" sz="1100" b="0" kern="1200" baseline="0" dirty="0" smtClean="0">
                <a:solidFill>
                  <a:schemeClr val="tx1"/>
                </a:solidFill>
              </a:rPr>
              <a:t>. The </a:t>
            </a:r>
            <a:r>
              <a:rPr lang="de-DE" sz="1100" b="0" kern="1200" baseline="0" dirty="0" err="1" smtClean="0">
                <a:solidFill>
                  <a:schemeClr val="tx1"/>
                </a:solidFill>
              </a:rPr>
              <a:t>very</a:t>
            </a:r>
            <a:r>
              <a:rPr lang="de-DE" sz="1100" b="0" kern="1200" baseline="0" dirty="0" smtClean="0">
                <a:solidFill>
                  <a:schemeClr val="tx1"/>
                </a:solidFill>
              </a:rPr>
              <a:t> </a:t>
            </a:r>
            <a:r>
              <a:rPr lang="de-DE" sz="1100" b="0" kern="1200" baseline="0" dirty="0" err="1" smtClean="0">
                <a:solidFill>
                  <a:schemeClr val="tx1"/>
                </a:solidFill>
              </a:rPr>
              <a:t>first</a:t>
            </a:r>
            <a:r>
              <a:rPr lang="de-DE" sz="1100" b="0" kern="1200" baseline="0" dirty="0" smtClean="0">
                <a:solidFill>
                  <a:schemeClr val="tx1"/>
                </a:solidFill>
              </a:rPr>
              <a:t> </a:t>
            </a:r>
            <a:r>
              <a:rPr lang="de-DE" sz="1100" b="0" kern="1200" baseline="0" dirty="0" err="1" smtClean="0">
                <a:solidFill>
                  <a:schemeClr val="tx1"/>
                </a:solidFill>
              </a:rPr>
              <a:t>elements</a:t>
            </a:r>
            <a:r>
              <a:rPr lang="de-DE" sz="1100" b="0" kern="1200" baseline="0" dirty="0" smtClean="0">
                <a:solidFill>
                  <a:schemeClr val="tx1"/>
                </a:solidFill>
              </a:rPr>
              <a:t> </a:t>
            </a:r>
            <a:r>
              <a:rPr lang="de-DE" sz="1100" b="0" kern="1200" baseline="0" dirty="0" err="1" smtClean="0">
                <a:solidFill>
                  <a:schemeClr val="tx1"/>
                </a:solidFill>
              </a:rPr>
              <a:t>concern</a:t>
            </a:r>
            <a:r>
              <a:rPr lang="de-DE" sz="1100" b="0" kern="1200" baseline="0" dirty="0" smtClean="0">
                <a:solidFill>
                  <a:schemeClr val="tx1"/>
                </a:solidFill>
              </a:rPr>
              <a:t> </a:t>
            </a:r>
            <a:r>
              <a:rPr lang="de-DE" sz="1100" b="0" kern="1200" baseline="0" dirty="0" err="1" smtClean="0">
                <a:solidFill>
                  <a:schemeClr val="tx1"/>
                </a:solidFill>
              </a:rPr>
              <a:t>capturing</a:t>
            </a:r>
            <a:r>
              <a:rPr lang="de-DE" sz="1100" b="0" kern="1200" baseline="0" dirty="0" smtClean="0">
                <a:solidFill>
                  <a:schemeClr val="tx1"/>
                </a:solidFill>
              </a:rPr>
              <a:t> </a:t>
            </a:r>
            <a:r>
              <a:rPr lang="de-DE" sz="1100" b="0" kern="1200" baseline="0" dirty="0" err="1" smtClean="0">
                <a:solidFill>
                  <a:schemeClr val="tx1"/>
                </a:solidFill>
              </a:rPr>
              <a:t>source</a:t>
            </a:r>
            <a:r>
              <a:rPr lang="de-DE" sz="1100" b="0" kern="1200" baseline="0" dirty="0" smtClean="0">
                <a:solidFill>
                  <a:schemeClr val="tx1"/>
                </a:solidFill>
              </a:rPr>
              <a:t> </a:t>
            </a:r>
            <a:r>
              <a:rPr lang="de-DE" sz="1100" b="0" kern="1200" baseline="0" dirty="0" err="1" smtClean="0">
                <a:solidFill>
                  <a:schemeClr val="tx1"/>
                </a:solidFill>
              </a:rPr>
              <a:t>water</a:t>
            </a:r>
            <a:r>
              <a:rPr lang="de-DE" sz="1100" b="0" kern="1200" baseline="0" dirty="0" smtClean="0">
                <a:solidFill>
                  <a:schemeClr val="tx1"/>
                </a:solidFill>
              </a:rPr>
              <a:t>. </a:t>
            </a:r>
            <a:r>
              <a:rPr lang="de-DE" sz="1100" b="0" kern="1200" baseline="0" dirty="0" err="1" smtClean="0">
                <a:solidFill>
                  <a:schemeClr val="tx1"/>
                </a:solidFill>
              </a:rPr>
              <a:t>When</a:t>
            </a:r>
            <a:r>
              <a:rPr lang="de-DE" sz="1100" b="0" kern="1200" baseline="0" dirty="0" smtClean="0">
                <a:solidFill>
                  <a:schemeClr val="tx1"/>
                </a:solidFill>
              </a:rPr>
              <a:t> </a:t>
            </a:r>
            <a:r>
              <a:rPr lang="de-DE" sz="1100" b="0" kern="1200" baseline="0" dirty="0" err="1" smtClean="0">
                <a:solidFill>
                  <a:schemeClr val="tx1"/>
                </a:solidFill>
              </a:rPr>
              <a:t>selecting</a:t>
            </a:r>
            <a:r>
              <a:rPr lang="de-DE" sz="1100" b="0" kern="1200" baseline="0" dirty="0" smtClean="0">
                <a:solidFill>
                  <a:schemeClr val="tx1"/>
                </a:solidFill>
              </a:rPr>
              <a:t> a MAR </a:t>
            </a:r>
            <a:r>
              <a:rPr lang="de-DE" sz="1100" b="0" kern="1200" baseline="0" dirty="0" err="1" smtClean="0">
                <a:solidFill>
                  <a:schemeClr val="tx1"/>
                </a:solidFill>
              </a:rPr>
              <a:t>scheme</a:t>
            </a:r>
            <a:r>
              <a:rPr lang="de-DE" sz="1100" b="0" kern="1200" baseline="0" dirty="0" smtClean="0">
                <a:solidFill>
                  <a:schemeClr val="tx1"/>
                </a:solidFill>
              </a:rPr>
              <a:t> </a:t>
            </a:r>
            <a:r>
              <a:rPr lang="de-DE" sz="1100" b="0" kern="1200" baseline="0" dirty="0" err="1" smtClean="0">
                <a:solidFill>
                  <a:schemeClr val="tx1"/>
                </a:solidFill>
              </a:rPr>
              <a:t>it</a:t>
            </a:r>
            <a:r>
              <a:rPr lang="de-DE" sz="1100" b="0" kern="1200" baseline="0" dirty="0" smtClean="0">
                <a:solidFill>
                  <a:schemeClr val="tx1"/>
                </a:solidFill>
              </a:rPr>
              <a:t> </a:t>
            </a:r>
            <a:r>
              <a:rPr lang="de-DE" sz="1100" b="0" kern="1200" baseline="0" dirty="0" err="1" smtClean="0">
                <a:solidFill>
                  <a:schemeClr val="tx1"/>
                </a:solidFill>
              </a:rPr>
              <a:t>is</a:t>
            </a:r>
            <a:r>
              <a:rPr lang="de-DE" sz="1100" b="0" kern="1200" baseline="0" dirty="0" smtClean="0">
                <a:solidFill>
                  <a:schemeClr val="tx1"/>
                </a:solidFill>
              </a:rPr>
              <a:t> essential </a:t>
            </a:r>
            <a:r>
              <a:rPr lang="de-DE" sz="1100" b="0" kern="1200" baseline="0" dirty="0" err="1" smtClean="0">
                <a:solidFill>
                  <a:schemeClr val="tx1"/>
                </a:solidFill>
              </a:rPr>
              <a:t>to</a:t>
            </a:r>
            <a:r>
              <a:rPr lang="de-DE" sz="1100" b="0" kern="1200" baseline="0" dirty="0" smtClean="0">
                <a:solidFill>
                  <a:schemeClr val="tx1"/>
                </a:solidFill>
              </a:rPr>
              <a:t> </a:t>
            </a:r>
            <a:r>
              <a:rPr lang="de-DE" sz="1100" b="0" kern="1200" baseline="0" dirty="0" err="1" smtClean="0">
                <a:solidFill>
                  <a:schemeClr val="tx1"/>
                </a:solidFill>
              </a:rPr>
              <a:t>understand</a:t>
            </a:r>
            <a:r>
              <a:rPr lang="de-DE" sz="1100" b="0" kern="1200" baseline="0" dirty="0" smtClean="0">
                <a:solidFill>
                  <a:schemeClr val="tx1"/>
                </a:solidFill>
              </a:rPr>
              <a:t> </a:t>
            </a:r>
            <a:r>
              <a:rPr lang="de-DE" sz="1100" b="0" kern="1200" baseline="0" dirty="0" err="1" smtClean="0">
                <a:solidFill>
                  <a:schemeClr val="tx1"/>
                </a:solidFill>
              </a:rPr>
              <a:t>the</a:t>
            </a:r>
            <a:r>
              <a:rPr lang="de-DE" sz="1100" b="0" kern="1200" baseline="0" dirty="0" smtClean="0">
                <a:solidFill>
                  <a:schemeClr val="tx1"/>
                </a:solidFill>
              </a:rPr>
              <a:t> </a:t>
            </a:r>
            <a:r>
              <a:rPr lang="de-DE" sz="1100" b="0" kern="1200" baseline="0" dirty="0" err="1" smtClean="0">
                <a:solidFill>
                  <a:schemeClr val="tx1"/>
                </a:solidFill>
              </a:rPr>
              <a:t>s</a:t>
            </a:r>
            <a:r>
              <a:rPr lang="de-DE" sz="1100" b="0" kern="1200" dirty="0" err="1" smtClean="0">
                <a:solidFill>
                  <a:schemeClr val="tx1"/>
                </a:solidFill>
              </a:rPr>
              <a:t>ource</a:t>
            </a:r>
            <a:r>
              <a:rPr lang="de-DE" sz="1100" b="0" kern="1200" dirty="0" smtClean="0">
                <a:solidFill>
                  <a:schemeClr val="tx1"/>
                </a:solidFill>
              </a:rPr>
              <a:t> </a:t>
            </a:r>
            <a:r>
              <a:rPr lang="de-DE" sz="1100" b="0" kern="1200" dirty="0" err="1" smtClean="0">
                <a:solidFill>
                  <a:schemeClr val="tx1"/>
                </a:solidFill>
              </a:rPr>
              <a:t>water</a:t>
            </a:r>
            <a:r>
              <a:rPr lang="de-DE" sz="1100" b="0" kern="1200" baseline="0" dirty="0" smtClean="0">
                <a:solidFill>
                  <a:schemeClr val="tx1"/>
                </a:solidFill>
              </a:rPr>
              <a:t> </a:t>
            </a:r>
            <a:r>
              <a:rPr lang="de-DE" sz="1100" b="0" kern="1200" baseline="0" dirty="0" err="1" smtClean="0">
                <a:solidFill>
                  <a:schemeClr val="tx1"/>
                </a:solidFill>
              </a:rPr>
              <a:t>and</a:t>
            </a:r>
            <a:r>
              <a:rPr lang="de-DE" sz="1100" b="0" kern="1200" baseline="0" dirty="0" smtClean="0">
                <a:solidFill>
                  <a:schemeClr val="tx1"/>
                </a:solidFill>
              </a:rPr>
              <a:t> </a:t>
            </a:r>
            <a:r>
              <a:rPr lang="de-DE" sz="1100" b="0" kern="1200" baseline="0" dirty="0" err="1" smtClean="0">
                <a:solidFill>
                  <a:schemeClr val="tx1"/>
                </a:solidFill>
              </a:rPr>
              <a:t>its</a:t>
            </a:r>
            <a:r>
              <a:rPr lang="de-DE" sz="1100" b="0" kern="1200" baseline="0" dirty="0" smtClean="0">
                <a:solidFill>
                  <a:schemeClr val="tx1"/>
                </a:solidFill>
              </a:rPr>
              <a:t> temporal </a:t>
            </a:r>
            <a:r>
              <a:rPr lang="de-DE" sz="1100" b="0" kern="1200" baseline="0" dirty="0" err="1" smtClean="0">
                <a:solidFill>
                  <a:schemeClr val="tx1"/>
                </a:solidFill>
              </a:rPr>
              <a:t>variability</a:t>
            </a:r>
            <a:r>
              <a:rPr lang="de-DE" sz="1100" b="0" kern="1200" baseline="0" dirty="0" smtClean="0">
                <a:solidFill>
                  <a:schemeClr val="tx1"/>
                </a:solidFill>
              </a:rPr>
              <a:t>. </a:t>
            </a:r>
            <a:r>
              <a:rPr lang="de-DE" sz="1100" b="0" kern="1200" baseline="0" dirty="0" err="1" smtClean="0">
                <a:solidFill>
                  <a:schemeClr val="tx1"/>
                </a:solidFill>
              </a:rPr>
              <a:t>For</a:t>
            </a:r>
            <a:r>
              <a:rPr lang="de-DE" sz="1100" b="0" kern="1200" baseline="0" dirty="0" smtClean="0">
                <a:solidFill>
                  <a:schemeClr val="tx1"/>
                </a:solidFill>
              </a:rPr>
              <a:t> </a:t>
            </a:r>
            <a:r>
              <a:rPr lang="de-DE" sz="1100" b="0" kern="1200" baseline="0" dirty="0" err="1" smtClean="0">
                <a:solidFill>
                  <a:schemeClr val="tx1"/>
                </a:solidFill>
              </a:rPr>
              <a:t>instance</a:t>
            </a:r>
            <a:r>
              <a:rPr lang="de-DE" sz="1100" b="0" kern="1200" baseline="0" dirty="0" smtClean="0">
                <a:solidFill>
                  <a:schemeClr val="tx1"/>
                </a:solidFill>
              </a:rPr>
              <a:t>, </a:t>
            </a:r>
            <a:r>
              <a:rPr lang="de-DE" sz="1100" b="0" kern="1200" baseline="0" dirty="0" err="1" smtClean="0">
                <a:solidFill>
                  <a:schemeClr val="tx1"/>
                </a:solidFill>
              </a:rPr>
              <a:t>wastewater</a:t>
            </a:r>
            <a:r>
              <a:rPr lang="de-DE" sz="1100" b="0" kern="1200" baseline="0" dirty="0" smtClean="0">
                <a:solidFill>
                  <a:schemeClr val="tx1"/>
                </a:solidFill>
              </a:rPr>
              <a:t> </a:t>
            </a:r>
            <a:r>
              <a:rPr lang="de-DE" sz="1100" b="0" kern="1200" baseline="0" dirty="0" err="1" smtClean="0">
                <a:solidFill>
                  <a:schemeClr val="tx1"/>
                </a:solidFill>
              </a:rPr>
              <a:t>might</a:t>
            </a:r>
            <a:r>
              <a:rPr lang="de-DE" sz="1100" b="0" kern="1200" baseline="0" dirty="0" smtClean="0">
                <a:solidFill>
                  <a:schemeClr val="tx1"/>
                </a:solidFill>
              </a:rPr>
              <a:t> </a:t>
            </a:r>
            <a:r>
              <a:rPr lang="de-DE" sz="1100" b="0" kern="1200" baseline="0" dirty="0" err="1" smtClean="0">
                <a:solidFill>
                  <a:schemeClr val="tx1"/>
                </a:solidFill>
              </a:rPr>
              <a:t>be</a:t>
            </a:r>
            <a:r>
              <a:rPr lang="de-DE" sz="1100" b="0" kern="1200" baseline="0" dirty="0" smtClean="0">
                <a:solidFill>
                  <a:schemeClr val="tx1"/>
                </a:solidFill>
              </a:rPr>
              <a:t> </a:t>
            </a:r>
            <a:r>
              <a:rPr lang="de-DE" sz="1100" b="0" kern="1200" baseline="0" dirty="0" err="1" smtClean="0">
                <a:solidFill>
                  <a:schemeClr val="tx1"/>
                </a:solidFill>
              </a:rPr>
              <a:t>available</a:t>
            </a:r>
            <a:r>
              <a:rPr lang="de-DE" sz="1100" b="0" kern="1200" baseline="0" dirty="0" smtClean="0">
                <a:solidFill>
                  <a:schemeClr val="tx1"/>
                </a:solidFill>
              </a:rPr>
              <a:t> all </a:t>
            </a:r>
            <a:r>
              <a:rPr lang="de-DE" sz="1100" b="0" kern="1200" baseline="0" dirty="0" err="1" smtClean="0">
                <a:solidFill>
                  <a:schemeClr val="tx1"/>
                </a:solidFill>
              </a:rPr>
              <a:t>year</a:t>
            </a:r>
            <a:r>
              <a:rPr lang="de-DE" sz="1100" b="0" kern="1200" baseline="0" dirty="0" smtClean="0">
                <a:solidFill>
                  <a:schemeClr val="tx1"/>
                </a:solidFill>
              </a:rPr>
              <a:t> </a:t>
            </a:r>
            <a:r>
              <a:rPr lang="de-DE" sz="1100" b="0" kern="1200" baseline="0" dirty="0" err="1" smtClean="0">
                <a:solidFill>
                  <a:schemeClr val="tx1"/>
                </a:solidFill>
              </a:rPr>
              <a:t>around</a:t>
            </a:r>
            <a:r>
              <a:rPr lang="de-DE" sz="1100" b="0" kern="1200" baseline="0" dirty="0" smtClean="0">
                <a:solidFill>
                  <a:schemeClr val="tx1"/>
                </a:solidFill>
              </a:rPr>
              <a:t> but </a:t>
            </a:r>
            <a:r>
              <a:rPr lang="de-DE" sz="1100" b="0" kern="1200" baseline="0" dirty="0" err="1" smtClean="0">
                <a:solidFill>
                  <a:schemeClr val="tx1"/>
                </a:solidFill>
              </a:rPr>
              <a:t>stormwater</a:t>
            </a:r>
            <a:r>
              <a:rPr lang="de-DE" sz="1100" b="0" kern="1200" baseline="0" dirty="0" smtClean="0">
                <a:solidFill>
                  <a:schemeClr val="tx1"/>
                </a:solidFill>
              </a:rPr>
              <a:t> </a:t>
            </a:r>
            <a:r>
              <a:rPr lang="de-DE" sz="1100" b="0" kern="1200" baseline="0" dirty="0" err="1" smtClean="0">
                <a:solidFill>
                  <a:schemeClr val="tx1"/>
                </a:solidFill>
              </a:rPr>
              <a:t>might</a:t>
            </a:r>
            <a:r>
              <a:rPr lang="de-DE" sz="1100" b="0" kern="1200" baseline="0" dirty="0" smtClean="0">
                <a:solidFill>
                  <a:schemeClr val="tx1"/>
                </a:solidFill>
              </a:rPr>
              <a:t> </a:t>
            </a:r>
            <a:r>
              <a:rPr lang="de-DE" sz="1100" b="0" kern="1200" baseline="0" dirty="0" err="1" smtClean="0">
                <a:solidFill>
                  <a:schemeClr val="tx1"/>
                </a:solidFill>
              </a:rPr>
              <a:t>only</a:t>
            </a:r>
            <a:r>
              <a:rPr lang="de-DE" sz="1100" b="0" kern="1200" baseline="0" dirty="0" smtClean="0">
                <a:solidFill>
                  <a:schemeClr val="tx1"/>
                </a:solidFill>
              </a:rPr>
              <a:t> </a:t>
            </a:r>
            <a:r>
              <a:rPr lang="de-DE" sz="1100" b="0" kern="1200" baseline="0" dirty="0" err="1" smtClean="0">
                <a:solidFill>
                  <a:schemeClr val="tx1"/>
                </a:solidFill>
              </a:rPr>
              <a:t>be</a:t>
            </a:r>
            <a:r>
              <a:rPr lang="de-DE" sz="1100" b="0" kern="1200" baseline="0" dirty="0" smtClean="0">
                <a:solidFill>
                  <a:schemeClr val="tx1"/>
                </a:solidFill>
              </a:rPr>
              <a:t> </a:t>
            </a:r>
            <a:r>
              <a:rPr lang="de-DE" sz="1100" b="0" kern="1200" baseline="0" dirty="0" err="1" smtClean="0">
                <a:solidFill>
                  <a:schemeClr val="tx1"/>
                </a:solidFill>
              </a:rPr>
              <a:t>available</a:t>
            </a:r>
            <a:r>
              <a:rPr lang="de-DE" sz="1100" b="0" kern="1200" baseline="0" dirty="0" smtClean="0">
                <a:solidFill>
                  <a:schemeClr val="tx1"/>
                </a:solidFill>
              </a:rPr>
              <a:t> </a:t>
            </a:r>
            <a:r>
              <a:rPr lang="de-DE" sz="1100" b="0" kern="1200" baseline="0" dirty="0" err="1" smtClean="0">
                <a:solidFill>
                  <a:schemeClr val="tx1"/>
                </a:solidFill>
              </a:rPr>
              <a:t>during</a:t>
            </a:r>
            <a:r>
              <a:rPr lang="de-DE" sz="1100" b="0" kern="1200" baseline="0" dirty="0" smtClean="0">
                <a:solidFill>
                  <a:schemeClr val="tx1"/>
                </a:solidFill>
              </a:rPr>
              <a:t> </a:t>
            </a:r>
            <a:r>
              <a:rPr lang="de-DE" sz="1100" b="0" kern="1200" baseline="0" dirty="0" err="1" smtClean="0">
                <a:solidFill>
                  <a:schemeClr val="tx1"/>
                </a:solidFill>
              </a:rPr>
              <a:t>wet</a:t>
            </a:r>
            <a:r>
              <a:rPr lang="de-DE" sz="1100" b="0" kern="1200" baseline="0" dirty="0" smtClean="0">
                <a:solidFill>
                  <a:schemeClr val="tx1"/>
                </a:solidFill>
              </a:rPr>
              <a:t> </a:t>
            </a:r>
            <a:r>
              <a:rPr lang="de-DE" sz="1100" b="0" kern="1200" baseline="0" dirty="0" err="1" smtClean="0">
                <a:solidFill>
                  <a:schemeClr val="tx1"/>
                </a:solidFill>
              </a:rPr>
              <a:t>periods</a:t>
            </a:r>
            <a:r>
              <a:rPr lang="de-DE" sz="1100" b="0" kern="1200" baseline="0" dirty="0" smtClean="0">
                <a:solidFill>
                  <a:schemeClr val="tx1"/>
                </a:solidFill>
              </a:rPr>
              <a:t>. </a:t>
            </a:r>
          </a:p>
          <a:p>
            <a:pPr marL="228600" indent="-228600" algn="l" defTabSz="966612" rtl="0">
              <a:buAutoNum type="arabicParenR"/>
              <a:defRPr/>
            </a:pPr>
            <a:r>
              <a:rPr lang="de-DE" sz="1100" b="0" kern="1200" baseline="0" dirty="0" smtClean="0">
                <a:solidFill>
                  <a:schemeClr val="tx1"/>
                </a:solidFill>
              </a:rPr>
              <a:t>Can </a:t>
            </a:r>
            <a:r>
              <a:rPr lang="de-DE" sz="1100" b="0" kern="1200" baseline="0" dirty="0" err="1" smtClean="0">
                <a:solidFill>
                  <a:schemeClr val="tx1"/>
                </a:solidFill>
              </a:rPr>
              <a:t>the</a:t>
            </a:r>
            <a:r>
              <a:rPr lang="de-DE" sz="1100" b="0" kern="1200" baseline="0" dirty="0" smtClean="0">
                <a:solidFill>
                  <a:schemeClr val="tx1"/>
                </a:solidFill>
              </a:rPr>
              <a:t> </a:t>
            </a:r>
            <a:r>
              <a:rPr lang="de-DE" sz="1100" b="0" kern="1200" baseline="0" dirty="0" err="1" smtClean="0">
                <a:solidFill>
                  <a:schemeClr val="tx1"/>
                </a:solidFill>
              </a:rPr>
              <a:t>soil</a:t>
            </a:r>
            <a:r>
              <a:rPr lang="de-DE" sz="1100" b="0" kern="1200" baseline="0" dirty="0" smtClean="0">
                <a:solidFill>
                  <a:schemeClr val="tx1"/>
                </a:solidFill>
              </a:rPr>
              <a:t> </a:t>
            </a:r>
            <a:r>
              <a:rPr lang="de-DE" sz="1100" b="0" kern="1200" baseline="0" dirty="0" err="1" smtClean="0">
                <a:solidFill>
                  <a:schemeClr val="tx1"/>
                </a:solidFill>
              </a:rPr>
              <a:t>infiltrate</a:t>
            </a:r>
            <a:r>
              <a:rPr lang="de-DE" sz="1100" b="0" kern="1200" baseline="0" dirty="0" smtClean="0">
                <a:solidFill>
                  <a:schemeClr val="tx1"/>
                </a:solidFill>
              </a:rPr>
              <a:t> </a:t>
            </a:r>
            <a:r>
              <a:rPr lang="de-DE" sz="1100" b="0" kern="1200" baseline="0" dirty="0" err="1" smtClean="0">
                <a:solidFill>
                  <a:schemeClr val="tx1"/>
                </a:solidFill>
              </a:rPr>
              <a:t>enough</a:t>
            </a:r>
            <a:r>
              <a:rPr lang="de-DE" sz="1100" b="0" kern="1200" baseline="0" dirty="0" smtClean="0">
                <a:solidFill>
                  <a:schemeClr val="tx1"/>
                </a:solidFill>
              </a:rPr>
              <a:t> </a:t>
            </a:r>
            <a:r>
              <a:rPr lang="de-DE" sz="1100" b="0" kern="1200" baseline="0" dirty="0" err="1" smtClean="0">
                <a:solidFill>
                  <a:schemeClr val="tx1"/>
                </a:solidFill>
              </a:rPr>
              <a:t>water</a:t>
            </a:r>
            <a:r>
              <a:rPr lang="de-DE" sz="1100" b="0" kern="1200" baseline="0" dirty="0" smtClean="0">
                <a:solidFill>
                  <a:schemeClr val="tx1"/>
                </a:solidFill>
              </a:rPr>
              <a:t>? In </a:t>
            </a:r>
            <a:r>
              <a:rPr lang="de-DE" sz="1100" b="0" kern="1200" baseline="0" dirty="0" err="1" smtClean="0">
                <a:solidFill>
                  <a:schemeClr val="tx1"/>
                </a:solidFill>
              </a:rPr>
              <a:t>general</a:t>
            </a:r>
            <a:r>
              <a:rPr lang="de-DE" sz="1100" b="0" kern="1200" baseline="0" dirty="0" smtClean="0">
                <a:solidFill>
                  <a:schemeClr val="tx1"/>
                </a:solidFill>
              </a:rPr>
              <a:t>, </a:t>
            </a:r>
            <a:r>
              <a:rPr lang="de-DE" sz="1100" b="0" kern="1200" dirty="0" smtClean="0">
                <a:solidFill>
                  <a:schemeClr val="tx1"/>
                </a:solidFill>
              </a:rPr>
              <a:t>MAR </a:t>
            </a:r>
            <a:r>
              <a:rPr lang="de-DE" sz="1100" b="0" kern="1200" dirty="0" err="1" smtClean="0">
                <a:solidFill>
                  <a:schemeClr val="tx1"/>
                </a:solidFill>
              </a:rPr>
              <a:t>schemes</a:t>
            </a:r>
            <a:r>
              <a:rPr lang="de-DE" sz="1100" b="0" kern="1200" dirty="0" smtClean="0">
                <a:solidFill>
                  <a:schemeClr val="tx1"/>
                </a:solidFill>
              </a:rPr>
              <a:t> </a:t>
            </a:r>
            <a:r>
              <a:rPr lang="de-DE" sz="1100" b="0" kern="1200" dirty="0" err="1" smtClean="0">
                <a:solidFill>
                  <a:schemeClr val="tx1"/>
                </a:solidFill>
              </a:rPr>
              <a:t>are</a:t>
            </a:r>
            <a:r>
              <a:rPr lang="de-DE" sz="1100" b="0" kern="1200" dirty="0" smtClean="0">
                <a:solidFill>
                  <a:schemeClr val="tx1"/>
                </a:solidFill>
              </a:rPr>
              <a:t> </a:t>
            </a:r>
            <a:r>
              <a:rPr lang="en-US" sz="1100" dirty="0" smtClean="0"/>
              <a:t>applied in sites with sandy clay loam soil.</a:t>
            </a:r>
          </a:p>
          <a:p>
            <a:pPr marL="228600" indent="-228600" algn="l" defTabSz="966612" rtl="0">
              <a:buAutoNum type="arabicParenR"/>
              <a:defRPr/>
            </a:pPr>
            <a:r>
              <a:rPr lang="en-US" sz="1100" dirty="0" smtClean="0"/>
              <a:t>Which pollutants can be removed in the chosen MAR schemes? </a:t>
            </a:r>
          </a:p>
          <a:p>
            <a:pPr marL="228600" indent="-228600" algn="l" defTabSz="966612" rtl="0">
              <a:buAutoNum type="arabicParenR"/>
              <a:defRPr/>
            </a:pPr>
            <a:r>
              <a:rPr lang="de-DE" sz="1100" dirty="0" err="1" smtClean="0"/>
              <a:t>What</a:t>
            </a:r>
            <a:r>
              <a:rPr lang="de-DE" sz="1100" dirty="0" smtClean="0"/>
              <a:t> </a:t>
            </a:r>
            <a:r>
              <a:rPr lang="de-DE" sz="1100" dirty="0" err="1" smtClean="0"/>
              <a:t>are</a:t>
            </a:r>
            <a:r>
              <a:rPr lang="de-DE" sz="1100" dirty="0" smtClean="0"/>
              <a:t> </a:t>
            </a:r>
            <a:r>
              <a:rPr lang="de-DE" sz="1100" dirty="0" err="1" smtClean="0"/>
              <a:t>the</a:t>
            </a:r>
            <a:r>
              <a:rPr lang="de-DE" sz="1100" dirty="0" smtClean="0"/>
              <a:t> </a:t>
            </a:r>
            <a:r>
              <a:rPr lang="de-DE" sz="1100" dirty="0" err="1" smtClean="0"/>
              <a:t>estimated</a:t>
            </a:r>
            <a:r>
              <a:rPr lang="de-DE" sz="1100" dirty="0" smtClean="0"/>
              <a:t> </a:t>
            </a:r>
            <a:r>
              <a:rPr lang="de-DE" sz="1100" dirty="0" err="1" smtClean="0"/>
              <a:t>costs</a:t>
            </a:r>
            <a:r>
              <a:rPr lang="de-DE" sz="1100" dirty="0" smtClean="0"/>
              <a:t>?</a:t>
            </a:r>
          </a:p>
          <a:p>
            <a:pPr marL="228600" indent="-228600" algn="l" defTabSz="966612" rtl="0">
              <a:buAutoNum type="arabicParenR"/>
              <a:defRPr/>
            </a:pPr>
            <a:r>
              <a:rPr lang="en-US" sz="1100" dirty="0" smtClean="0"/>
              <a:t>MAR schemes provide additional benefits such as minimizing land subsidence, flood risk mitigation, reduction of salt-water intrusion, or dilution of pollutants in groundwater. If possible,</a:t>
            </a:r>
            <a:r>
              <a:rPr lang="en-US" sz="1100" baseline="0" dirty="0" smtClean="0"/>
              <a:t> these benefits should be included into the cost assessment of a MAR scheme.</a:t>
            </a:r>
            <a:endParaRPr lang="en-US" sz="1100" dirty="0" smtClean="0"/>
          </a:p>
          <a:p>
            <a:pPr algn="l" defTabSz="966612" rtl="0">
              <a:defRPr/>
            </a:pPr>
            <a:endParaRPr lang="en-US" sz="1100" b="1" kern="1200" dirty="0">
              <a:solidFill>
                <a:schemeClr val="tx1"/>
              </a:solidFill>
            </a:endParaRPr>
          </a:p>
          <a:p>
            <a:pPr algn="l">
              <a:spcBef>
                <a:spcPts val="423"/>
              </a:spcBef>
              <a:spcAft>
                <a:spcPts val="0"/>
              </a:spcAft>
            </a:pPr>
            <a:r>
              <a:rPr lang="de-DE" sz="800" b="1" dirty="0"/>
              <a:t>––––––––––––––––</a:t>
            </a:r>
          </a:p>
          <a:p>
            <a:pPr algn="l"/>
            <a:r>
              <a:rPr lang="de-DE" sz="800" b="1" dirty="0"/>
              <a:t>References</a:t>
            </a:r>
          </a:p>
          <a:p>
            <a:pPr marL="197889" indent="-197889" algn="l">
              <a:spcAft>
                <a:spcPts val="634"/>
              </a:spcAft>
            </a:pPr>
            <a:r>
              <a:rPr lang="en-US" sz="800" i="1" dirty="0" err="1"/>
              <a:t>Alam</a:t>
            </a:r>
            <a:r>
              <a:rPr lang="en-US" sz="800" i="1" dirty="0"/>
              <a:t>, S., </a:t>
            </a:r>
            <a:r>
              <a:rPr lang="en-US" sz="800" i="1" dirty="0" err="1"/>
              <a:t>Borthakur</a:t>
            </a:r>
            <a:r>
              <a:rPr lang="en-US" sz="800" i="1" dirty="0"/>
              <a:t>, A., Ravi, S., </a:t>
            </a:r>
            <a:r>
              <a:rPr lang="en-US" sz="800" i="1" dirty="0" err="1"/>
              <a:t>Gebremichael</a:t>
            </a:r>
            <a:r>
              <a:rPr lang="en-US" sz="800" i="1" dirty="0"/>
              <a:t>, M., &amp; Mohanty, S. K. (2021). Managed aquifer recharge implementation criteria to achieve water sustainability. Science of The Total Environment, 768, 144992.</a:t>
            </a:r>
            <a:r>
              <a:rPr lang="en-US" sz="800" i="1" u="sng" dirty="0"/>
              <a:t> doi:10.1016/j.scitotenv.2021.144992 </a:t>
            </a:r>
          </a:p>
          <a:p>
            <a:pPr marL="197889" indent="-197889" algn="l">
              <a:spcAft>
                <a:spcPts val="634"/>
              </a:spcAft>
            </a:pPr>
            <a:endParaRPr lang="en-US" sz="800" i="1" dirty="0"/>
          </a:p>
          <a:p>
            <a:pPr algn="l"/>
            <a:endParaRPr lang="de-DE" b="0" dirty="0"/>
          </a:p>
          <a:p>
            <a:pPr algn="l"/>
            <a:endParaRPr lang="de-DE" dirty="0"/>
          </a:p>
        </p:txBody>
      </p:sp>
      <p:sp>
        <p:nvSpPr>
          <p:cNvPr id="4" name="Kopfzeilenplatzhalter 3"/>
          <p:cNvSpPr>
            <a:spLocks noGrp="1"/>
          </p:cNvSpPr>
          <p:nvPr>
            <p:ph type="hdr" sz="quarter"/>
          </p:nvPr>
        </p:nvSpPr>
        <p:spPr/>
        <p:txBody>
          <a:bodyPr/>
          <a:lstStyle/>
          <a:p>
            <a:r>
              <a:rPr lang="de-DE"/>
              <a:t>Learning Unit 07 | Nexus sound solutions – for the clean supply of water, energy and food</a:t>
            </a:r>
            <a:endParaRPr lang="de-DE" dirty="0"/>
          </a:p>
        </p:txBody>
      </p:sp>
      <p:sp>
        <p:nvSpPr>
          <p:cNvPr id="5" name="Folienbildplatzhalter 1">
            <a:extLst>
              <a:ext uri="{FF2B5EF4-FFF2-40B4-BE49-F238E27FC236}">
                <a16:creationId xmlns:a16="http://schemas.microsoft.com/office/drawing/2014/main" id="{3C59942C-4AFE-6640-AAF4-126532E7B560}"/>
              </a:ext>
            </a:extLst>
          </p:cNvPr>
          <p:cNvSpPr>
            <a:spLocks noGrp="1" noRot="1" noChangeAspect="1"/>
          </p:cNvSpPr>
          <p:nvPr>
            <p:ph type="sldImg"/>
          </p:nvPr>
        </p:nvSpPr>
        <p:spPr>
          <a:xfrm>
            <a:off x="346075" y="84138"/>
            <a:ext cx="6635750" cy="497681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p>
    </p:spTree>
    <p:extLst>
      <p:ext uri="{BB962C8B-B14F-4D97-AF65-F5344CB8AC3E}">
        <p14:creationId xmlns:p14="http://schemas.microsoft.com/office/powerpoint/2010/main" val="323315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Kopfzeilenplatzhalter 3"/>
          <p:cNvSpPr>
            <a:spLocks noGrp="1"/>
          </p:cNvSpPr>
          <p:nvPr>
            <p:ph type="hdr" sz="quarter"/>
          </p:nvPr>
        </p:nvSpPr>
        <p:spPr/>
        <p:txBody>
          <a:bodyPr/>
          <a:lstStyle/>
          <a:p>
            <a:r>
              <a:rPr lang="de-DE"/>
              <a:t>Learning Unit 07 | Nexus sound solutions – for the clean supply of water, energy and food</a:t>
            </a:r>
            <a:endParaRPr lang="de-DE" dirty="0"/>
          </a:p>
        </p:txBody>
      </p:sp>
      <p:sp>
        <p:nvSpPr>
          <p:cNvPr id="3" name="Notizenplatzhalter 2"/>
          <p:cNvSpPr>
            <a:spLocks noGrp="1"/>
          </p:cNvSpPr>
          <p:nvPr>
            <p:ph type="body" idx="1"/>
          </p:nvPr>
        </p:nvSpPr>
        <p:spPr>
          <a:xfrm>
            <a:off x="341376" y="5165455"/>
            <a:ext cx="6640102" cy="3875676"/>
          </a:xfrm>
        </p:spPr>
        <p:txBody>
          <a:bodyPr/>
          <a:lstStyle/>
          <a:p>
            <a:r>
              <a:rPr lang="en-US" sz="1100" b="1" kern="1200" dirty="0">
                <a:solidFill>
                  <a:schemeClr val="tx1"/>
                </a:solidFill>
              </a:rPr>
              <a:t>Site-specific selection of recharge methods</a:t>
            </a:r>
          </a:p>
          <a:p>
            <a:r>
              <a:rPr lang="en-US" sz="1100" kern="1200" dirty="0">
                <a:solidFill>
                  <a:schemeClr val="tx1"/>
                </a:solidFill>
              </a:rPr>
              <a:t>The selection of recharge methods highly depends on the geographical context and site-specific conditions in the study region (</a:t>
            </a:r>
            <a:r>
              <a:rPr lang="en-US" sz="1100" dirty="0"/>
              <a:t>NRMMC–EPHC –NHMRC, 2009; </a:t>
            </a:r>
            <a:r>
              <a:rPr lang="en-US" sz="1100" kern="1200" dirty="0">
                <a:solidFill>
                  <a:schemeClr val="tx1"/>
                </a:solidFill>
              </a:rPr>
              <a:t>Sprenger et al., 2017). Additionally, configuration and size of a recharge method also depends on factors like land availability, costs, compatibility with other land uses, required infiltrations rates or the thickness of the low-permeability layer (</a:t>
            </a:r>
            <a:r>
              <a:rPr lang="en-US" sz="1100" dirty="0"/>
              <a:t>NRMMC–EPHC –NHMRC, 2009; </a:t>
            </a:r>
            <a:r>
              <a:rPr lang="en-US" sz="1100" kern="1200" dirty="0">
                <a:solidFill>
                  <a:schemeClr val="tx1"/>
                </a:solidFill>
              </a:rPr>
              <a:t>Salameh et al., 2019). Take for example the application of a MAR system in urban areas. Land is usually expensive in urban areas and a land efficient recharge method should be selected (</a:t>
            </a:r>
            <a:r>
              <a:rPr lang="en-US" sz="1100" dirty="0"/>
              <a:t>NRMMC–EPHC –NHMRC, 2009</a:t>
            </a:r>
            <a:r>
              <a:rPr lang="en-US" sz="1100" kern="1200" dirty="0">
                <a:solidFill>
                  <a:schemeClr val="tx1"/>
                </a:solidFill>
              </a:rPr>
              <a:t>).</a:t>
            </a:r>
          </a:p>
          <a:p>
            <a:r>
              <a:rPr lang="en-US" sz="1100" kern="1200" dirty="0">
                <a:solidFill>
                  <a:schemeClr val="tx1"/>
                </a:solidFill>
              </a:rPr>
              <a:t>Many different MAR case studies across the globe are available. </a:t>
            </a:r>
            <a:r>
              <a:rPr lang="en-US" sz="1100" dirty="0"/>
              <a:t>The global MAR inventory lists over 1,200 case studies from over 50 countries from Europe, Asia, Africa, North and South America, and Oceania. The map above shows site-specific examples from the MAR portal listed by main objective of the MAR projects. Link: https://</a:t>
            </a:r>
            <a:r>
              <a:rPr lang="en-US" sz="1100" dirty="0" err="1"/>
              <a:t>www.un-igrac.org</a:t>
            </a:r>
            <a:r>
              <a:rPr lang="en-US" sz="1100" dirty="0"/>
              <a:t>/special-project/mar-portal</a:t>
            </a:r>
          </a:p>
          <a:p>
            <a:pPr>
              <a:spcBef>
                <a:spcPts val="423"/>
              </a:spcBef>
              <a:spcAft>
                <a:spcPts val="0"/>
              </a:spcAft>
            </a:pPr>
            <a:r>
              <a:rPr lang="de-DE" sz="800" b="1" dirty="0"/>
              <a:t>––––––––––––––––</a:t>
            </a:r>
          </a:p>
          <a:p>
            <a:r>
              <a:rPr lang="de-DE" sz="800" b="1" dirty="0"/>
              <a:t>References</a:t>
            </a:r>
          </a:p>
          <a:p>
            <a:pPr marL="197889" indent="-197889">
              <a:spcAft>
                <a:spcPts val="634"/>
              </a:spcAft>
            </a:pPr>
            <a:r>
              <a:rPr lang="en-US" sz="800" i="1" dirty="0"/>
              <a:t>Dillon, P., </a:t>
            </a:r>
            <a:r>
              <a:rPr lang="en-US" sz="800" i="1" dirty="0" err="1"/>
              <a:t>Stuyfzand</a:t>
            </a:r>
            <a:r>
              <a:rPr lang="en-US" sz="800" i="1" dirty="0"/>
              <a:t>, P., </a:t>
            </a:r>
            <a:r>
              <a:rPr lang="en-US" sz="800" i="1" dirty="0" err="1"/>
              <a:t>Grischek</a:t>
            </a:r>
            <a:r>
              <a:rPr lang="en-US" sz="800" i="1" dirty="0"/>
              <a:t>, T., </a:t>
            </a:r>
            <a:r>
              <a:rPr lang="en-US" sz="800" i="1" dirty="0" err="1"/>
              <a:t>Lluria</a:t>
            </a:r>
            <a:r>
              <a:rPr lang="en-US" sz="800" i="1" dirty="0"/>
              <a:t>, M., </a:t>
            </a:r>
            <a:r>
              <a:rPr lang="en-US" sz="800" i="1" dirty="0" err="1"/>
              <a:t>Pyne</a:t>
            </a:r>
            <a:r>
              <a:rPr lang="en-US" sz="800" i="1" dirty="0"/>
              <a:t>, R. D. G., Jain, R. C., </a:t>
            </a:r>
            <a:r>
              <a:rPr lang="en-US" sz="800" i="1" dirty="0" err="1"/>
              <a:t>Sapiano</a:t>
            </a:r>
            <a:r>
              <a:rPr lang="en-US" sz="800" i="1" dirty="0"/>
              <a:t>, M. (2018). Sixty years of global progress in managed aquifer recharge. Hydrogeology Journal. doi:10.1007/s10040-018-1841-z</a:t>
            </a:r>
          </a:p>
          <a:p>
            <a:pPr marL="197889" indent="-197889">
              <a:spcAft>
                <a:spcPts val="634"/>
              </a:spcAft>
            </a:pPr>
            <a:r>
              <a:rPr lang="en-US" sz="800" i="1" dirty="0"/>
              <a:t>IGRAC (2018): MAR Portal. International Groundwater Resources Assessment Centre. Available at: </a:t>
            </a:r>
            <a:r>
              <a:rPr lang="en-US" sz="800" i="1" u="sng" dirty="0"/>
              <a:t>https://</a:t>
            </a:r>
            <a:r>
              <a:rPr lang="en-US" sz="800" i="1" u="sng" dirty="0" err="1"/>
              <a:t>www.un-igrac.org</a:t>
            </a:r>
            <a:r>
              <a:rPr lang="en-US" sz="800" i="1" u="sng" dirty="0"/>
              <a:t>/special-project/</a:t>
            </a:r>
            <a:r>
              <a:rPr lang="en-US" sz="800" i="1" u="sng" dirty="0" err="1"/>
              <a:t>marportal</a:t>
            </a:r>
            <a:r>
              <a:rPr lang="en-US" sz="800" i="1" u="sng" dirty="0"/>
              <a:t>. </a:t>
            </a:r>
            <a:endParaRPr lang="de-DE" sz="800" i="1" u="sng" dirty="0"/>
          </a:p>
          <a:p>
            <a:pPr marL="197889" indent="-197889">
              <a:spcAft>
                <a:spcPts val="634"/>
              </a:spcAft>
            </a:pPr>
            <a:r>
              <a:rPr lang="en-US" sz="800" i="1" dirty="0"/>
              <a:t>NRMMC–EPHC–NHMRC (2009): Australian Guidelines for Water Recycling, Managing Health and Environmental Risks, Volume 2C—Managed Aquifer Recharge. Natural Resource Management Ministerial Council, Environment Protection and Heritage Council National Health and Medical Research Council. Available at: </a:t>
            </a:r>
            <a:r>
              <a:rPr lang="en-US" sz="800" i="1" u="sng" dirty="0"/>
              <a:t>http://</a:t>
            </a:r>
            <a:r>
              <a:rPr lang="en-US" sz="800" i="1" u="sng" dirty="0" err="1"/>
              <a:t>www.ephc.gov.au</a:t>
            </a:r>
            <a:r>
              <a:rPr lang="en-US" sz="800" i="1" u="sng" dirty="0"/>
              <a:t>/ taxonomy/term/39 (accessed: 11/09/2021).</a:t>
            </a:r>
          </a:p>
          <a:p>
            <a:pPr marL="197889" indent="-197889" algn="l" rtl="0">
              <a:spcAft>
                <a:spcPts val="634"/>
              </a:spcAft>
              <a:defRPr/>
            </a:pPr>
            <a:r>
              <a:rPr lang="en-US" sz="800" i="1" dirty="0"/>
              <a:t>Salameh, E., </a:t>
            </a:r>
            <a:r>
              <a:rPr lang="en-US" sz="800" i="1" dirty="0" err="1"/>
              <a:t>Abdallat</a:t>
            </a:r>
            <a:r>
              <a:rPr lang="en-US" sz="800" i="1" dirty="0"/>
              <a:t>, G., &amp; van der </a:t>
            </a:r>
            <a:r>
              <a:rPr lang="en-US" sz="800" i="1" dirty="0" err="1"/>
              <a:t>Valk</a:t>
            </a:r>
            <a:r>
              <a:rPr lang="en-US" sz="800" i="1" dirty="0"/>
              <a:t>, M. (2019). Planning Considerations of Managed Aquifer Recharge (MAR) Projects in Jordan. Water, 11(2), 182. doi:10.3390/w11020182</a:t>
            </a:r>
          </a:p>
          <a:p>
            <a:pPr marL="197889" indent="-197889" algn="l" rtl="0">
              <a:spcAft>
                <a:spcPts val="634"/>
              </a:spcAft>
              <a:defRPr/>
            </a:pPr>
            <a:r>
              <a:rPr lang="en-US" sz="800" i="1" dirty="0"/>
              <a:t>Sprenger, C.; Hartog, N.; Hernández, M.; </a:t>
            </a:r>
            <a:r>
              <a:rPr lang="en-US" sz="800" i="1" dirty="0" err="1"/>
              <a:t>Vilanova</a:t>
            </a:r>
            <a:r>
              <a:rPr lang="en-US" sz="800" i="1" dirty="0"/>
              <a:t>, M.; </a:t>
            </a:r>
            <a:r>
              <a:rPr lang="en-US" sz="800" i="1" dirty="0" err="1"/>
              <a:t>Grützmacher</a:t>
            </a:r>
            <a:r>
              <a:rPr lang="en-US" sz="800" i="1" dirty="0"/>
              <a:t>, G.; </a:t>
            </a:r>
            <a:r>
              <a:rPr lang="en-US" sz="800" i="1" dirty="0" err="1"/>
              <a:t>Scheibler</a:t>
            </a:r>
            <a:r>
              <a:rPr lang="en-US" sz="800" i="1" dirty="0"/>
              <a:t>, F.; </a:t>
            </a:r>
            <a:r>
              <a:rPr lang="en-US" sz="800" i="1" dirty="0" err="1"/>
              <a:t>Hannappel</a:t>
            </a:r>
            <a:r>
              <a:rPr lang="en-US" sz="800" i="1" dirty="0"/>
              <a:t>, S. (2017): Inventory of managed aquifer recharge sites in Europe: Historical development, current situation and perspectives. Hydrogeological Journal, 25, 1909-2345. </a:t>
            </a:r>
            <a:r>
              <a:rPr lang="en-US" sz="800" i="1" dirty="0" err="1"/>
              <a:t>doi</a:t>
            </a:r>
            <a:r>
              <a:rPr lang="en-US" sz="800" i="1" dirty="0"/>
              <a:t>: </a:t>
            </a:r>
            <a:r>
              <a:rPr lang="en-US" sz="800" i="1" dirty="0">
                <a:hlinkClick r:id="rId3">
                  <a:extLst>
                    <a:ext uri="{A12FA001-AC4F-418D-AE19-62706E023703}">
                      <ahyp:hlinkClr xmlns:ahyp="http://schemas.microsoft.com/office/drawing/2018/hyperlinkcolor" xmlns="" val="tx"/>
                    </a:ext>
                  </a:extLst>
                </a:hlinkClick>
              </a:rPr>
              <a:t>10.1007/s10040-017-1554-8 </a:t>
            </a:r>
            <a:endParaRPr lang="en-US" sz="800" i="1" dirty="0"/>
          </a:p>
          <a:p>
            <a:pPr marL="197889" indent="-197889">
              <a:spcAft>
                <a:spcPts val="634"/>
              </a:spcAft>
            </a:pPr>
            <a:r>
              <a:rPr lang="en-US" sz="800" i="1" dirty="0"/>
              <a:t>Stefan C. &amp; </a:t>
            </a:r>
            <a:r>
              <a:rPr lang="en-US" sz="800" i="1" dirty="0" err="1"/>
              <a:t>Ansems</a:t>
            </a:r>
            <a:r>
              <a:rPr lang="en-US" sz="800" i="1" dirty="0"/>
              <a:t> N. (2017): Web-based global inventory of managed aquifer recharge applications. Sustain. Water </a:t>
            </a:r>
            <a:r>
              <a:rPr lang="en-US" sz="800" i="1" dirty="0" err="1"/>
              <a:t>Resour</a:t>
            </a:r>
            <a:r>
              <a:rPr lang="en-US" sz="800" i="1" dirty="0"/>
              <a:t>. </a:t>
            </a:r>
            <a:r>
              <a:rPr lang="en-US" sz="800" i="1" dirty="0" err="1"/>
              <a:t>Manag</a:t>
            </a:r>
            <a:r>
              <a:rPr lang="en-US" sz="800" i="1" dirty="0"/>
              <a:t>. </a:t>
            </a:r>
            <a:r>
              <a:rPr lang="en-US" sz="800" i="1" dirty="0">
                <a:hlinkClick r:id="rId4">
                  <a:extLst>
                    <a:ext uri="{A12FA001-AC4F-418D-AE19-62706E023703}">
                      <ahyp:hlinkClr xmlns:ahyp="http://schemas.microsoft.com/office/drawing/2018/hyperlinkcolor" xmlns="" val="tx"/>
                    </a:ext>
                  </a:extLst>
                </a:hlinkClick>
              </a:rPr>
              <a:t>https://doi.org/10.1007/s40899-017-0212-6 </a:t>
            </a:r>
            <a:endParaRPr lang="en-US" sz="800" i="1" dirty="0"/>
          </a:p>
          <a:p>
            <a:endParaRPr lang="de-DE" dirty="0"/>
          </a:p>
        </p:txBody>
      </p:sp>
      <p:sp>
        <p:nvSpPr>
          <p:cNvPr id="5" name="Folienbildplatzhalter 1">
            <a:extLst>
              <a:ext uri="{FF2B5EF4-FFF2-40B4-BE49-F238E27FC236}">
                <a16:creationId xmlns:a16="http://schemas.microsoft.com/office/drawing/2014/main" id="{52F9CD86-4DC8-7844-A440-D19480BC5299}"/>
              </a:ext>
            </a:extLst>
          </p:cNvPr>
          <p:cNvSpPr>
            <a:spLocks noGrp="1" noRot="1" noChangeAspect="1"/>
          </p:cNvSpPr>
          <p:nvPr>
            <p:ph type="sldImg"/>
          </p:nvPr>
        </p:nvSpPr>
        <p:spPr>
          <a:xfrm>
            <a:off x="346075" y="84138"/>
            <a:ext cx="6635750" cy="497681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p>
    </p:spTree>
    <p:extLst>
      <p:ext uri="{BB962C8B-B14F-4D97-AF65-F5344CB8AC3E}">
        <p14:creationId xmlns:p14="http://schemas.microsoft.com/office/powerpoint/2010/main" val="174571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Blanko">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062F3C3-C571-3642-B167-9BA31141F893}"/>
              </a:ext>
            </a:extLst>
          </p:cNvPr>
          <p:cNvSpPr>
            <a:spLocks noGrp="1"/>
          </p:cNvSpPr>
          <p:nvPr>
            <p:ph type="title"/>
          </p:nvPr>
        </p:nvSpPr>
        <p:spPr>
          <a:xfrm>
            <a:off x="352214" y="316091"/>
            <a:ext cx="11216640" cy="507831"/>
          </a:xfrm>
          <a:prstGeom prst="rect">
            <a:avLst/>
          </a:prstGeom>
        </p:spPr>
        <p:txBody>
          <a:bodyPr/>
          <a:lstStyle/>
          <a:p>
            <a:endParaRPr lang="de-DE" dirty="0"/>
          </a:p>
        </p:txBody>
      </p:sp>
      <p:sp>
        <p:nvSpPr>
          <p:cNvPr id="21" name="Textplatzhalter 14">
            <a:extLst>
              <a:ext uri="{FF2B5EF4-FFF2-40B4-BE49-F238E27FC236}">
                <a16:creationId xmlns:a16="http://schemas.microsoft.com/office/drawing/2014/main" id="{80EC177E-B450-9244-8C7E-C6C475FC04F7}"/>
              </a:ext>
            </a:extLst>
          </p:cNvPr>
          <p:cNvSpPr>
            <a:spLocks noGrp="1"/>
          </p:cNvSpPr>
          <p:nvPr>
            <p:ph type="body" sz="quarter" idx="10"/>
          </p:nvPr>
        </p:nvSpPr>
        <p:spPr>
          <a:xfrm>
            <a:off x="352213" y="8967611"/>
            <a:ext cx="11880000" cy="508000"/>
          </a:xfrm>
          <a:prstGeom prst="rect">
            <a:avLst/>
          </a:prstGeom>
          <a:noFill/>
        </p:spPr>
        <p:txBody>
          <a:bodyPr lIns="0" tIns="0" rIns="0" bIns="0" anchor="b" anchorCtr="0"/>
          <a:lstStyle>
            <a:lvl1pPr>
              <a:buNone/>
              <a:defRPr sz="1400" b="0" i="0">
                <a:solidFill>
                  <a:schemeClr val="tx1">
                    <a:lumMod val="50000"/>
                    <a:lumOff val="50000"/>
                  </a:schemeClr>
                </a:solidFill>
                <a:latin typeface="Arial" panose="020B0604020202020204" pitchFamily="34" charset="0"/>
                <a:cs typeface="Arial" panose="020B0604020202020204" pitchFamily="34" charset="0"/>
              </a:defRPr>
            </a:lvl1pPr>
            <a:lvl2pPr>
              <a:buNone/>
              <a:defRPr sz="1200" b="0" i="0">
                <a:solidFill>
                  <a:schemeClr val="tx1">
                    <a:lumMod val="50000"/>
                    <a:lumOff val="50000"/>
                  </a:schemeClr>
                </a:solidFill>
                <a:latin typeface="Arial" panose="020B0604020202020204" pitchFamily="34" charset="0"/>
                <a:cs typeface="Arial" panose="020B0604020202020204" pitchFamily="34" charset="0"/>
              </a:defRPr>
            </a:lvl2pPr>
            <a:lvl3pPr>
              <a:buNone/>
              <a:defRPr sz="1200" b="0" i="0">
                <a:solidFill>
                  <a:schemeClr val="tx1">
                    <a:lumMod val="50000"/>
                    <a:lumOff val="50000"/>
                  </a:schemeClr>
                </a:solidFill>
                <a:latin typeface="Arial" panose="020B0604020202020204" pitchFamily="34" charset="0"/>
                <a:cs typeface="Arial" panose="020B0604020202020204" pitchFamily="34" charset="0"/>
              </a:defRPr>
            </a:lvl3pPr>
            <a:lvl4pPr>
              <a:buNone/>
              <a:defRPr sz="1200" b="0" i="0">
                <a:solidFill>
                  <a:schemeClr val="tx1">
                    <a:lumMod val="50000"/>
                    <a:lumOff val="50000"/>
                  </a:schemeClr>
                </a:solidFill>
                <a:latin typeface="Arial" panose="020B0604020202020204" pitchFamily="34" charset="0"/>
                <a:cs typeface="Arial" panose="020B0604020202020204" pitchFamily="34" charset="0"/>
              </a:defRPr>
            </a:lvl4pPr>
            <a:lvl5pPr>
              <a:buNone/>
              <a:defRPr sz="1200" b="0" i="0">
                <a:solidFill>
                  <a:schemeClr val="tx1">
                    <a:lumMod val="50000"/>
                    <a:lumOff val="50000"/>
                  </a:schemeClr>
                </a:solidFill>
                <a:latin typeface="Arial" panose="020B0604020202020204" pitchFamily="34" charset="0"/>
                <a:cs typeface="Arial" panose="020B0604020202020204" pitchFamily="34" charset="0"/>
              </a:defRPr>
            </a:lvl5pPr>
          </a:lstStyle>
          <a:p>
            <a:pPr lvl="0"/>
            <a:endParaRPr lang="de-DE" dirty="0"/>
          </a:p>
        </p:txBody>
      </p:sp>
      <p:sp>
        <p:nvSpPr>
          <p:cNvPr id="22" name="Foliennummernplatzhalter 1">
            <a:extLst>
              <a:ext uri="{FF2B5EF4-FFF2-40B4-BE49-F238E27FC236}">
                <a16:creationId xmlns:a16="http://schemas.microsoft.com/office/drawing/2014/main" id="{F2A115A9-5C8D-E248-9648-1FA21204B4B8}"/>
              </a:ext>
            </a:extLst>
          </p:cNvPr>
          <p:cNvSpPr>
            <a:spLocks noGrp="1"/>
          </p:cNvSpPr>
          <p:nvPr>
            <p:ph type="sldNum" sz="quarter" idx="2"/>
          </p:nvPr>
        </p:nvSpPr>
        <p:spPr>
          <a:xfrm>
            <a:off x="12600308" y="158751"/>
            <a:ext cx="383117" cy="287258"/>
          </a:xfrm>
          <a:prstGeom prst="rect">
            <a:avLst/>
          </a:prstGeom>
        </p:spPr>
        <p:txBody>
          <a:bodyPr vert="horz" lIns="0" tIns="0" rIns="0" bIns="0" anchor="t" anchorCtr="0"/>
          <a:lstStyle/>
          <a:p>
            <a:fld id="{86CB4B4D-7CA3-9044-876B-883B54F8677D}" type="slidenum">
              <a:rPr lang="de-DE" sz="1400" smtClean="0">
                <a:latin typeface="Arial" panose="020B0604020202020204" pitchFamily="34" charset="0"/>
                <a:cs typeface="Arial" panose="020B0604020202020204" pitchFamily="34" charset="0"/>
              </a:rPr>
              <a:pPr/>
              <a:t>‹#›</a:t>
            </a:fld>
            <a:endParaRPr lang="de-DE"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671922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2B5B1B7-2F8B-FC44-988F-328386F11926}"/>
              </a:ext>
            </a:extLst>
          </p:cNvPr>
          <p:cNvSpPr/>
          <p:nvPr userDrawn="1"/>
        </p:nvSpPr>
        <p:spPr>
          <a:xfrm>
            <a:off x="352214" y="1731601"/>
            <a:ext cx="12301200" cy="7236010"/>
          </a:xfrm>
          <a:prstGeom prst="rect">
            <a:avLst/>
          </a:prstGeom>
          <a:solidFill>
            <a:schemeClr val="bg1"/>
          </a:solidFill>
          <a:ln>
            <a:noFill/>
          </a:ln>
          <a:effectLst>
            <a:outerShdw blurRad="508000" dist="2540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42"/>
          </a:p>
        </p:txBody>
      </p:sp>
      <p:sp>
        <p:nvSpPr>
          <p:cNvPr id="4" name="Titel 2">
            <a:extLst>
              <a:ext uri="{FF2B5EF4-FFF2-40B4-BE49-F238E27FC236}">
                <a16:creationId xmlns:a16="http://schemas.microsoft.com/office/drawing/2014/main" id="{216A3B6F-9E67-6446-978D-1A8448623C44}"/>
              </a:ext>
            </a:extLst>
          </p:cNvPr>
          <p:cNvSpPr>
            <a:spLocks noGrp="1"/>
          </p:cNvSpPr>
          <p:nvPr>
            <p:ph type="title"/>
          </p:nvPr>
        </p:nvSpPr>
        <p:spPr>
          <a:xfrm>
            <a:off x="352214" y="316091"/>
            <a:ext cx="11216640" cy="507831"/>
          </a:xfrm>
          <a:prstGeom prst="rect">
            <a:avLst/>
          </a:prstGeom>
        </p:spPr>
        <p:txBody>
          <a:bodyPr/>
          <a:lstStyle/>
          <a:p>
            <a:endParaRPr lang="de-DE" dirty="0"/>
          </a:p>
        </p:txBody>
      </p:sp>
      <p:sp>
        <p:nvSpPr>
          <p:cNvPr id="5" name="Textplatzhalter 14">
            <a:extLst>
              <a:ext uri="{FF2B5EF4-FFF2-40B4-BE49-F238E27FC236}">
                <a16:creationId xmlns:a16="http://schemas.microsoft.com/office/drawing/2014/main" id="{B0C30F65-500D-DC47-BCA1-3FD1A09A8FF9}"/>
              </a:ext>
            </a:extLst>
          </p:cNvPr>
          <p:cNvSpPr>
            <a:spLocks noGrp="1"/>
          </p:cNvSpPr>
          <p:nvPr>
            <p:ph type="body" sz="quarter" idx="10"/>
          </p:nvPr>
        </p:nvSpPr>
        <p:spPr>
          <a:xfrm>
            <a:off x="352213" y="8967611"/>
            <a:ext cx="11880000" cy="508000"/>
          </a:xfrm>
          <a:prstGeom prst="rect">
            <a:avLst/>
          </a:prstGeom>
          <a:noFill/>
        </p:spPr>
        <p:txBody>
          <a:bodyPr lIns="0" tIns="0" rIns="0" bIns="0" anchor="b" anchorCtr="0"/>
          <a:lstStyle>
            <a:lvl1pPr>
              <a:buNone/>
              <a:defRPr sz="1400" b="0" i="0">
                <a:solidFill>
                  <a:schemeClr val="tx1">
                    <a:lumMod val="50000"/>
                    <a:lumOff val="50000"/>
                  </a:schemeClr>
                </a:solidFill>
                <a:latin typeface="Arial" panose="020B0604020202020204" pitchFamily="34" charset="0"/>
                <a:cs typeface="Arial" panose="020B0604020202020204" pitchFamily="34" charset="0"/>
              </a:defRPr>
            </a:lvl1pPr>
            <a:lvl2pPr>
              <a:buNone/>
              <a:defRPr sz="1200" b="0" i="0">
                <a:solidFill>
                  <a:schemeClr val="tx1">
                    <a:lumMod val="50000"/>
                    <a:lumOff val="50000"/>
                  </a:schemeClr>
                </a:solidFill>
                <a:latin typeface="Arial" panose="020B0604020202020204" pitchFamily="34" charset="0"/>
                <a:cs typeface="Arial" panose="020B0604020202020204" pitchFamily="34" charset="0"/>
              </a:defRPr>
            </a:lvl2pPr>
            <a:lvl3pPr>
              <a:buNone/>
              <a:defRPr sz="1200" b="0" i="0">
                <a:solidFill>
                  <a:schemeClr val="tx1">
                    <a:lumMod val="50000"/>
                    <a:lumOff val="50000"/>
                  </a:schemeClr>
                </a:solidFill>
                <a:latin typeface="Arial" panose="020B0604020202020204" pitchFamily="34" charset="0"/>
                <a:cs typeface="Arial" panose="020B0604020202020204" pitchFamily="34" charset="0"/>
              </a:defRPr>
            </a:lvl3pPr>
            <a:lvl4pPr>
              <a:buNone/>
              <a:defRPr sz="1200" b="0" i="0">
                <a:solidFill>
                  <a:schemeClr val="tx1">
                    <a:lumMod val="50000"/>
                    <a:lumOff val="50000"/>
                  </a:schemeClr>
                </a:solidFill>
                <a:latin typeface="Arial" panose="020B0604020202020204" pitchFamily="34" charset="0"/>
                <a:cs typeface="Arial" panose="020B0604020202020204" pitchFamily="34" charset="0"/>
              </a:defRPr>
            </a:lvl4pPr>
            <a:lvl5pPr>
              <a:buNone/>
              <a:defRPr sz="1200" b="0" i="0">
                <a:solidFill>
                  <a:schemeClr val="tx1">
                    <a:lumMod val="50000"/>
                    <a:lumOff val="50000"/>
                  </a:schemeClr>
                </a:solidFill>
                <a:latin typeface="Arial" panose="020B0604020202020204" pitchFamily="34" charset="0"/>
                <a:cs typeface="Arial" panose="020B0604020202020204" pitchFamily="34" charset="0"/>
              </a:defRPr>
            </a:lvl5pPr>
          </a:lstStyle>
          <a:p>
            <a:pPr lvl="0"/>
            <a:endParaRPr lang="de-DE" dirty="0"/>
          </a:p>
        </p:txBody>
      </p:sp>
      <p:sp>
        <p:nvSpPr>
          <p:cNvPr id="6" name="Foliennummernplatzhalter 1">
            <a:extLst>
              <a:ext uri="{FF2B5EF4-FFF2-40B4-BE49-F238E27FC236}">
                <a16:creationId xmlns:a16="http://schemas.microsoft.com/office/drawing/2014/main" id="{B7863741-F0FB-9F4A-BE85-F91A6E663D52}"/>
              </a:ext>
            </a:extLst>
          </p:cNvPr>
          <p:cNvSpPr>
            <a:spLocks noGrp="1"/>
          </p:cNvSpPr>
          <p:nvPr>
            <p:ph type="sldNum" sz="quarter" idx="2"/>
          </p:nvPr>
        </p:nvSpPr>
        <p:spPr>
          <a:xfrm>
            <a:off x="12600308" y="158751"/>
            <a:ext cx="383117" cy="287258"/>
          </a:xfrm>
          <a:prstGeom prst="rect">
            <a:avLst/>
          </a:prstGeom>
        </p:spPr>
        <p:txBody>
          <a:bodyPr vert="horz" lIns="0" tIns="0" rIns="0" bIns="0" anchor="t" anchorCtr="0"/>
          <a:lstStyle/>
          <a:p>
            <a:fld id="{86CB4B4D-7CA3-9044-876B-883B54F8677D}" type="slidenum">
              <a:rPr lang="de-DE" sz="1400" smtClean="0">
                <a:latin typeface="Arial" panose="020B0604020202020204" pitchFamily="34" charset="0"/>
                <a:cs typeface="Arial" panose="020B0604020202020204" pitchFamily="34" charset="0"/>
              </a:rPr>
              <a:pPr/>
              <a:t>‹#›</a:t>
            </a:fld>
            <a:endParaRPr lang="de-DE"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29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2B5B1B7-2F8B-FC44-988F-328386F11926}"/>
              </a:ext>
            </a:extLst>
          </p:cNvPr>
          <p:cNvSpPr/>
          <p:nvPr userDrawn="1"/>
        </p:nvSpPr>
        <p:spPr>
          <a:xfrm>
            <a:off x="352214" y="1187117"/>
            <a:ext cx="12301200" cy="7780495"/>
          </a:xfrm>
          <a:prstGeom prst="rect">
            <a:avLst/>
          </a:prstGeom>
          <a:solidFill>
            <a:schemeClr val="bg1"/>
          </a:solidFill>
          <a:ln>
            <a:noFill/>
          </a:ln>
          <a:effectLst>
            <a:outerShdw blurRad="508000" dist="2540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42"/>
          </a:p>
        </p:txBody>
      </p:sp>
      <p:sp>
        <p:nvSpPr>
          <p:cNvPr id="4" name="Titel 2">
            <a:extLst>
              <a:ext uri="{FF2B5EF4-FFF2-40B4-BE49-F238E27FC236}">
                <a16:creationId xmlns:a16="http://schemas.microsoft.com/office/drawing/2014/main" id="{216A3B6F-9E67-6446-978D-1A8448623C44}"/>
              </a:ext>
            </a:extLst>
          </p:cNvPr>
          <p:cNvSpPr>
            <a:spLocks noGrp="1"/>
          </p:cNvSpPr>
          <p:nvPr>
            <p:ph type="title"/>
          </p:nvPr>
        </p:nvSpPr>
        <p:spPr>
          <a:xfrm>
            <a:off x="352214" y="316091"/>
            <a:ext cx="11216640" cy="507831"/>
          </a:xfrm>
          <a:prstGeom prst="rect">
            <a:avLst/>
          </a:prstGeom>
        </p:spPr>
        <p:txBody>
          <a:bodyPr/>
          <a:lstStyle/>
          <a:p>
            <a:endParaRPr lang="de-DE" dirty="0"/>
          </a:p>
        </p:txBody>
      </p:sp>
      <p:sp>
        <p:nvSpPr>
          <p:cNvPr id="5" name="Textplatzhalter 14">
            <a:extLst>
              <a:ext uri="{FF2B5EF4-FFF2-40B4-BE49-F238E27FC236}">
                <a16:creationId xmlns:a16="http://schemas.microsoft.com/office/drawing/2014/main" id="{B0C30F65-500D-DC47-BCA1-3FD1A09A8FF9}"/>
              </a:ext>
            </a:extLst>
          </p:cNvPr>
          <p:cNvSpPr>
            <a:spLocks noGrp="1"/>
          </p:cNvSpPr>
          <p:nvPr>
            <p:ph type="body" sz="quarter" idx="10"/>
          </p:nvPr>
        </p:nvSpPr>
        <p:spPr>
          <a:xfrm>
            <a:off x="352213" y="8967611"/>
            <a:ext cx="11880000" cy="508000"/>
          </a:xfrm>
          <a:prstGeom prst="rect">
            <a:avLst/>
          </a:prstGeom>
          <a:noFill/>
        </p:spPr>
        <p:txBody>
          <a:bodyPr lIns="0" tIns="0" rIns="0" bIns="0" anchor="b" anchorCtr="0"/>
          <a:lstStyle>
            <a:lvl1pPr>
              <a:buNone/>
              <a:defRPr sz="1400" b="0" i="0">
                <a:solidFill>
                  <a:schemeClr val="tx1">
                    <a:lumMod val="50000"/>
                    <a:lumOff val="50000"/>
                  </a:schemeClr>
                </a:solidFill>
                <a:latin typeface="Arial" panose="020B0604020202020204" pitchFamily="34" charset="0"/>
                <a:cs typeface="Arial" panose="020B0604020202020204" pitchFamily="34" charset="0"/>
              </a:defRPr>
            </a:lvl1pPr>
            <a:lvl2pPr>
              <a:buNone/>
              <a:defRPr sz="1200" b="0" i="0">
                <a:solidFill>
                  <a:schemeClr val="tx1">
                    <a:lumMod val="50000"/>
                    <a:lumOff val="50000"/>
                  </a:schemeClr>
                </a:solidFill>
                <a:latin typeface="Arial" panose="020B0604020202020204" pitchFamily="34" charset="0"/>
                <a:cs typeface="Arial" panose="020B0604020202020204" pitchFamily="34" charset="0"/>
              </a:defRPr>
            </a:lvl2pPr>
            <a:lvl3pPr>
              <a:buNone/>
              <a:defRPr sz="1200" b="0" i="0">
                <a:solidFill>
                  <a:schemeClr val="tx1">
                    <a:lumMod val="50000"/>
                    <a:lumOff val="50000"/>
                  </a:schemeClr>
                </a:solidFill>
                <a:latin typeface="Arial" panose="020B0604020202020204" pitchFamily="34" charset="0"/>
                <a:cs typeface="Arial" panose="020B0604020202020204" pitchFamily="34" charset="0"/>
              </a:defRPr>
            </a:lvl3pPr>
            <a:lvl4pPr>
              <a:buNone/>
              <a:defRPr sz="1200" b="0" i="0">
                <a:solidFill>
                  <a:schemeClr val="tx1">
                    <a:lumMod val="50000"/>
                    <a:lumOff val="50000"/>
                  </a:schemeClr>
                </a:solidFill>
                <a:latin typeface="Arial" panose="020B0604020202020204" pitchFamily="34" charset="0"/>
                <a:cs typeface="Arial" panose="020B0604020202020204" pitchFamily="34" charset="0"/>
              </a:defRPr>
            </a:lvl4pPr>
            <a:lvl5pPr>
              <a:buNone/>
              <a:defRPr sz="1200" b="0" i="0">
                <a:solidFill>
                  <a:schemeClr val="tx1">
                    <a:lumMod val="50000"/>
                    <a:lumOff val="50000"/>
                  </a:schemeClr>
                </a:solidFill>
                <a:latin typeface="Arial" panose="020B0604020202020204" pitchFamily="34" charset="0"/>
                <a:cs typeface="Arial" panose="020B0604020202020204" pitchFamily="34" charset="0"/>
              </a:defRPr>
            </a:lvl5pPr>
          </a:lstStyle>
          <a:p>
            <a:pPr lvl="0"/>
            <a:endParaRPr lang="de-DE" dirty="0"/>
          </a:p>
        </p:txBody>
      </p:sp>
      <p:sp>
        <p:nvSpPr>
          <p:cNvPr id="6" name="Foliennummernplatzhalter 1">
            <a:extLst>
              <a:ext uri="{FF2B5EF4-FFF2-40B4-BE49-F238E27FC236}">
                <a16:creationId xmlns:a16="http://schemas.microsoft.com/office/drawing/2014/main" id="{B7863741-F0FB-9F4A-BE85-F91A6E663D52}"/>
              </a:ext>
            </a:extLst>
          </p:cNvPr>
          <p:cNvSpPr>
            <a:spLocks noGrp="1"/>
          </p:cNvSpPr>
          <p:nvPr>
            <p:ph type="sldNum" sz="quarter" idx="2"/>
          </p:nvPr>
        </p:nvSpPr>
        <p:spPr>
          <a:xfrm>
            <a:off x="12600308" y="158751"/>
            <a:ext cx="383117" cy="287258"/>
          </a:xfrm>
          <a:prstGeom prst="rect">
            <a:avLst/>
          </a:prstGeom>
        </p:spPr>
        <p:txBody>
          <a:bodyPr vert="horz" lIns="0" tIns="0" rIns="0" bIns="0" anchor="t" anchorCtr="0"/>
          <a:lstStyle/>
          <a:p>
            <a:fld id="{86CB4B4D-7CA3-9044-876B-883B54F8677D}" type="slidenum">
              <a:rPr lang="de-DE" sz="1400" smtClean="0">
                <a:latin typeface="Arial" panose="020B0604020202020204" pitchFamily="34" charset="0"/>
                <a:cs typeface="Arial" panose="020B0604020202020204" pitchFamily="34" charset="0"/>
              </a:rPr>
              <a:pPr/>
              <a:t>‹#›</a:t>
            </a:fld>
            <a:endParaRPr lang="de-DE"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213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Zwischentitel">
    <p:spTree>
      <p:nvGrpSpPr>
        <p:cNvPr id="1" name=""/>
        <p:cNvGrpSpPr/>
        <p:nvPr/>
      </p:nvGrpSpPr>
      <p:grpSpPr>
        <a:xfrm>
          <a:off x="0" y="0"/>
          <a:ext cx="0" cy="0"/>
          <a:chOff x="0" y="0"/>
          <a:chExt cx="0" cy="0"/>
        </a:xfrm>
      </p:grpSpPr>
      <p:pic>
        <p:nvPicPr>
          <p:cNvPr id="9" name="Bild" descr="Bild">
            <a:extLst>
              <a:ext uri="{FF2B5EF4-FFF2-40B4-BE49-F238E27FC236}">
                <a16:creationId xmlns:a16="http://schemas.microsoft.com/office/drawing/2014/main" id="{01F0AE86-8CF7-CE47-A999-959E3675783B}"/>
              </a:ext>
            </a:extLst>
          </p:cNvPr>
          <p:cNvPicPr>
            <a:picLocks noChangeAspect="1"/>
          </p:cNvPicPr>
          <p:nvPr userDrawn="1"/>
        </p:nvPicPr>
        <p:blipFill>
          <a:blip r:embed="rId2"/>
          <a:stretch>
            <a:fillRect/>
          </a:stretch>
        </p:blipFill>
        <p:spPr>
          <a:xfrm>
            <a:off x="-1326469" y="-86743"/>
            <a:ext cx="16168047" cy="9927087"/>
          </a:xfrm>
          <a:prstGeom prst="rect">
            <a:avLst/>
          </a:prstGeom>
          <a:ln w="12700">
            <a:miter lim="400000"/>
          </a:ln>
        </p:spPr>
      </p:pic>
      <p:sp>
        <p:nvSpPr>
          <p:cNvPr id="16" name="Textplatzhalter 14">
            <a:extLst>
              <a:ext uri="{FF2B5EF4-FFF2-40B4-BE49-F238E27FC236}">
                <a16:creationId xmlns:a16="http://schemas.microsoft.com/office/drawing/2014/main" id="{0D88206C-6487-614C-8F1B-FB3851A75B6B}"/>
              </a:ext>
            </a:extLst>
          </p:cNvPr>
          <p:cNvSpPr>
            <a:spLocks noGrp="1"/>
          </p:cNvSpPr>
          <p:nvPr>
            <p:ph type="body" sz="quarter" idx="10"/>
          </p:nvPr>
        </p:nvSpPr>
        <p:spPr>
          <a:xfrm>
            <a:off x="352213" y="8967611"/>
            <a:ext cx="11880000" cy="508000"/>
          </a:xfrm>
          <a:prstGeom prst="rect">
            <a:avLst/>
          </a:prstGeom>
          <a:noFill/>
        </p:spPr>
        <p:txBody>
          <a:bodyPr lIns="0" tIns="0" rIns="0" bIns="0" anchor="b" anchorCtr="0"/>
          <a:lstStyle>
            <a:lvl1pPr>
              <a:buNone/>
              <a:defRPr sz="1400" b="0" i="0">
                <a:solidFill>
                  <a:schemeClr val="tx1">
                    <a:lumMod val="50000"/>
                    <a:lumOff val="50000"/>
                  </a:schemeClr>
                </a:solidFill>
                <a:latin typeface="Arial" panose="020B0604020202020204" pitchFamily="34" charset="0"/>
                <a:cs typeface="Arial" panose="020B0604020202020204" pitchFamily="34" charset="0"/>
              </a:defRPr>
            </a:lvl1pPr>
            <a:lvl2pPr>
              <a:buNone/>
              <a:defRPr sz="1200" b="0" i="0">
                <a:solidFill>
                  <a:schemeClr val="tx1">
                    <a:lumMod val="50000"/>
                    <a:lumOff val="50000"/>
                  </a:schemeClr>
                </a:solidFill>
                <a:latin typeface="Arial" panose="020B0604020202020204" pitchFamily="34" charset="0"/>
                <a:cs typeface="Arial" panose="020B0604020202020204" pitchFamily="34" charset="0"/>
              </a:defRPr>
            </a:lvl2pPr>
            <a:lvl3pPr>
              <a:buNone/>
              <a:defRPr sz="1200" b="0" i="0">
                <a:solidFill>
                  <a:schemeClr val="tx1">
                    <a:lumMod val="50000"/>
                    <a:lumOff val="50000"/>
                  </a:schemeClr>
                </a:solidFill>
                <a:latin typeface="Arial" panose="020B0604020202020204" pitchFamily="34" charset="0"/>
                <a:cs typeface="Arial" panose="020B0604020202020204" pitchFamily="34" charset="0"/>
              </a:defRPr>
            </a:lvl3pPr>
            <a:lvl4pPr>
              <a:buNone/>
              <a:defRPr sz="1200" b="0" i="0">
                <a:solidFill>
                  <a:schemeClr val="tx1">
                    <a:lumMod val="50000"/>
                    <a:lumOff val="50000"/>
                  </a:schemeClr>
                </a:solidFill>
                <a:latin typeface="Arial" panose="020B0604020202020204" pitchFamily="34" charset="0"/>
                <a:cs typeface="Arial" panose="020B0604020202020204" pitchFamily="34" charset="0"/>
              </a:defRPr>
            </a:lvl4pPr>
            <a:lvl5pPr>
              <a:buNone/>
              <a:defRPr sz="1200" b="0" i="0">
                <a:solidFill>
                  <a:schemeClr val="tx1">
                    <a:lumMod val="50000"/>
                    <a:lumOff val="50000"/>
                  </a:schemeClr>
                </a:solidFill>
                <a:latin typeface="Arial" panose="020B0604020202020204" pitchFamily="34" charset="0"/>
                <a:cs typeface="Arial" panose="020B0604020202020204" pitchFamily="34" charset="0"/>
              </a:defRPr>
            </a:lvl5pPr>
          </a:lstStyle>
          <a:p>
            <a:pPr lvl="0"/>
            <a:endParaRPr lang="de-DE" dirty="0"/>
          </a:p>
        </p:txBody>
      </p:sp>
      <p:sp>
        <p:nvSpPr>
          <p:cNvPr id="17" name="Foliennummernplatzhalter 1">
            <a:extLst>
              <a:ext uri="{FF2B5EF4-FFF2-40B4-BE49-F238E27FC236}">
                <a16:creationId xmlns:a16="http://schemas.microsoft.com/office/drawing/2014/main" id="{30BDA308-8529-3F42-BEA9-A0B543BAB86F}"/>
              </a:ext>
            </a:extLst>
          </p:cNvPr>
          <p:cNvSpPr>
            <a:spLocks noGrp="1"/>
          </p:cNvSpPr>
          <p:nvPr>
            <p:ph type="sldNum" sz="quarter" idx="2"/>
          </p:nvPr>
        </p:nvSpPr>
        <p:spPr>
          <a:xfrm>
            <a:off x="12600308" y="158751"/>
            <a:ext cx="383117" cy="287258"/>
          </a:xfrm>
          <a:prstGeom prst="rect">
            <a:avLst/>
          </a:prstGeom>
        </p:spPr>
        <p:txBody>
          <a:bodyPr vert="horz" lIns="0" tIns="0" rIns="0" bIns="0" anchor="t" anchorCtr="0"/>
          <a:lstStyle/>
          <a:p>
            <a:fld id="{86CB4B4D-7CA3-9044-876B-883B54F8677D}" type="slidenum">
              <a:rPr lang="de-DE" sz="1400" smtClean="0">
                <a:latin typeface="Arial" panose="020B0604020202020204" pitchFamily="34" charset="0"/>
                <a:cs typeface="Arial" panose="020B0604020202020204" pitchFamily="34" charset="0"/>
              </a:rPr>
              <a:pPr/>
              <a:t>‹#›</a:t>
            </a:fld>
            <a:endParaRPr lang="de-DE" sz="1400" dirty="0">
              <a:solidFill>
                <a:schemeClr val="bg1"/>
              </a:solidFill>
              <a:latin typeface="Arial" panose="020B0604020202020204" pitchFamily="34" charset="0"/>
              <a:cs typeface="Arial" panose="020B0604020202020204" pitchFamily="34" charset="0"/>
            </a:endParaRPr>
          </a:p>
        </p:txBody>
      </p:sp>
      <p:sp>
        <p:nvSpPr>
          <p:cNvPr id="11" name="Titel 2">
            <a:extLst>
              <a:ext uri="{FF2B5EF4-FFF2-40B4-BE49-F238E27FC236}">
                <a16:creationId xmlns:a16="http://schemas.microsoft.com/office/drawing/2014/main" id="{FA241AAE-123C-4B4E-BDF0-59968B0412DA}"/>
              </a:ext>
            </a:extLst>
          </p:cNvPr>
          <p:cNvSpPr>
            <a:spLocks noGrp="1"/>
          </p:cNvSpPr>
          <p:nvPr>
            <p:ph type="title"/>
          </p:nvPr>
        </p:nvSpPr>
        <p:spPr>
          <a:xfrm>
            <a:off x="423441" y="3858507"/>
            <a:ext cx="11216640" cy="507831"/>
          </a:xfrm>
          <a:prstGeom prst="rect">
            <a:avLst/>
          </a:prstGeom>
        </p:spPr>
        <p:txBody>
          <a:bodyPr/>
          <a:lstStyle>
            <a:lvl1pPr>
              <a:defRPr sz="4000"/>
            </a:lvl1pPr>
          </a:lstStyle>
          <a:p>
            <a:endParaRPr lang="de-DE" dirty="0"/>
          </a:p>
        </p:txBody>
      </p:sp>
      <p:sp>
        <p:nvSpPr>
          <p:cNvPr id="20" name="Textplatzhalter 19">
            <a:extLst>
              <a:ext uri="{FF2B5EF4-FFF2-40B4-BE49-F238E27FC236}">
                <a16:creationId xmlns:a16="http://schemas.microsoft.com/office/drawing/2014/main" id="{F010D499-514D-DB40-B82A-71D2F6899A4B}"/>
              </a:ext>
            </a:extLst>
          </p:cNvPr>
          <p:cNvSpPr>
            <a:spLocks noGrp="1"/>
          </p:cNvSpPr>
          <p:nvPr>
            <p:ph type="body" sz="quarter" idx="11" hasCustomPrompt="1"/>
          </p:nvPr>
        </p:nvSpPr>
        <p:spPr>
          <a:xfrm>
            <a:off x="423864" y="2670175"/>
            <a:ext cx="11215687" cy="1023938"/>
          </a:xfrm>
          <a:prstGeom prst="rect">
            <a:avLst/>
          </a:prstGeom>
        </p:spPr>
        <p:txBody>
          <a:bodyPr anchor="b" anchorCtr="0"/>
          <a:lstStyle>
            <a:lvl1pPr>
              <a:buNone/>
              <a:defRPr sz="6001" b="0" i="0" baseline="0"/>
            </a:lvl1pPr>
            <a:lvl2pPr>
              <a:buNone/>
              <a:defRPr sz="6001" b="0" i="0" baseline="0"/>
            </a:lvl2pPr>
            <a:lvl3pPr>
              <a:buNone/>
              <a:defRPr sz="6001" b="0" i="0" baseline="0"/>
            </a:lvl3pPr>
            <a:lvl4pPr>
              <a:buNone/>
              <a:defRPr sz="6001" b="0" i="0" baseline="0"/>
            </a:lvl4pPr>
            <a:lvl5pPr>
              <a:buNone/>
              <a:defRPr sz="6001" b="0" i="0" baseline="0"/>
            </a:lvl5pPr>
          </a:lstStyle>
          <a:p>
            <a:pPr lvl="0"/>
            <a:r>
              <a:rPr lang="de-DE" dirty="0"/>
              <a:t>Mastertextformatbearbeiten</a:t>
            </a:r>
          </a:p>
        </p:txBody>
      </p:sp>
    </p:spTree>
    <p:extLst>
      <p:ext uri="{BB962C8B-B14F-4D97-AF65-F5344CB8AC3E}">
        <p14:creationId xmlns:p14="http://schemas.microsoft.com/office/powerpoint/2010/main" val="56541422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 &amp; Untertitel">
    <p:bg>
      <p:bgRef idx="1001">
        <a:schemeClr val="bg1"/>
      </p:bgRef>
    </p:bg>
    <p:spTree>
      <p:nvGrpSpPr>
        <p:cNvPr id="1" name=""/>
        <p:cNvGrpSpPr/>
        <p:nvPr/>
      </p:nvGrpSpPr>
      <p:grpSpPr>
        <a:xfrm>
          <a:off x="0" y="0"/>
          <a:ext cx="0" cy="0"/>
          <a:chOff x="0" y="0"/>
          <a:chExt cx="0" cy="0"/>
        </a:xfrm>
      </p:grpSpPr>
      <p:pic>
        <p:nvPicPr>
          <p:cNvPr id="18" name="Bild" descr="Bild">
            <a:extLst>
              <a:ext uri="{FF2B5EF4-FFF2-40B4-BE49-F238E27FC236}">
                <a16:creationId xmlns:a16="http://schemas.microsoft.com/office/drawing/2014/main" id="{925A960B-F182-0F4D-B82C-C10098CBC660}"/>
              </a:ext>
            </a:extLst>
          </p:cNvPr>
          <p:cNvPicPr>
            <a:picLocks noChangeAspect="1"/>
          </p:cNvPicPr>
          <p:nvPr userDrawn="1"/>
        </p:nvPicPr>
        <p:blipFill>
          <a:blip r:embed="rId2"/>
          <a:stretch>
            <a:fillRect/>
          </a:stretch>
        </p:blipFill>
        <p:spPr>
          <a:xfrm flipV="1">
            <a:off x="562401" y="2"/>
            <a:ext cx="11880000" cy="158114"/>
          </a:xfrm>
          <a:prstGeom prst="rect">
            <a:avLst/>
          </a:prstGeom>
          <a:ln w="12700">
            <a:miter lim="400000"/>
          </a:ln>
        </p:spPr>
      </p:pic>
      <p:sp>
        <p:nvSpPr>
          <p:cNvPr id="21" name="Textplatzhalter 3">
            <a:extLst>
              <a:ext uri="{FF2B5EF4-FFF2-40B4-BE49-F238E27FC236}">
                <a16:creationId xmlns:a16="http://schemas.microsoft.com/office/drawing/2014/main" id="{75952092-33AA-DA4E-A724-E6A1504FCD51}"/>
              </a:ext>
            </a:extLst>
          </p:cNvPr>
          <p:cNvSpPr>
            <a:spLocks noGrp="1"/>
          </p:cNvSpPr>
          <p:nvPr>
            <p:ph type="body" sz="quarter" idx="14" hasCustomPrompt="1"/>
          </p:nvPr>
        </p:nvSpPr>
        <p:spPr>
          <a:xfrm>
            <a:off x="561975" y="1149350"/>
            <a:ext cx="8894259" cy="3758154"/>
          </a:xfrm>
          <a:prstGeom prst="rect">
            <a:avLst/>
          </a:prstGeom>
        </p:spPr>
        <p:txBody>
          <a:bodyPr lIns="0" tIns="0" rIns="0" bIns="0"/>
          <a:lstStyle>
            <a:lvl1pPr marL="0" indent="0">
              <a:lnSpc>
                <a:spcPct val="117000"/>
              </a:lnSpc>
              <a:buNone/>
              <a:defRPr b="0"/>
            </a:lvl1pPr>
          </a:lstStyle>
          <a:p>
            <a:r>
              <a:rPr lang="de-DE" dirty="0" err="1"/>
              <a:t>Please</a:t>
            </a:r>
            <a:r>
              <a:rPr lang="de-DE" dirty="0"/>
              <a:t> </a:t>
            </a:r>
            <a:r>
              <a:rPr lang="de-DE" dirty="0" err="1"/>
              <a:t>write</a:t>
            </a:r>
            <a:r>
              <a:rPr lang="de-DE" dirty="0"/>
              <a:t> </a:t>
            </a:r>
            <a:r>
              <a:rPr lang="de-DE" dirty="0" err="1"/>
              <a:t>to</a:t>
            </a:r>
            <a:r>
              <a:rPr lang="de-DE" dirty="0"/>
              <a:t> </a:t>
            </a:r>
            <a:r>
              <a:rPr lang="de-DE" dirty="0" err="1"/>
              <a:t>me</a:t>
            </a:r>
            <a:r>
              <a:rPr lang="de-DE" dirty="0"/>
              <a:t>/</a:t>
            </a:r>
            <a:r>
              <a:rPr lang="de-DE" dirty="0" err="1"/>
              <a:t>us</a:t>
            </a:r>
            <a:r>
              <a:rPr lang="de-DE" dirty="0"/>
              <a:t> </a:t>
            </a:r>
            <a:r>
              <a:rPr lang="de-DE" dirty="0" err="1"/>
              <a:t>if</a:t>
            </a:r>
            <a:r>
              <a:rPr lang="de-DE" dirty="0"/>
              <a:t> </a:t>
            </a:r>
            <a:r>
              <a:rPr lang="de-DE" dirty="0" err="1"/>
              <a:t>you</a:t>
            </a:r>
            <a:r>
              <a:rPr lang="de-DE" dirty="0"/>
              <a:t> </a:t>
            </a:r>
            <a:r>
              <a:rPr lang="de-DE" dirty="0" err="1"/>
              <a:t>have</a:t>
            </a:r>
            <a:r>
              <a:rPr lang="de-DE" dirty="0"/>
              <a:t> </a:t>
            </a:r>
            <a:r>
              <a:rPr lang="de-DE" dirty="0" err="1"/>
              <a:t>questions</a:t>
            </a:r>
            <a:r>
              <a:rPr lang="de-DE" dirty="0"/>
              <a:t>,</a:t>
            </a:r>
            <a:br>
              <a:rPr lang="de-DE" dirty="0"/>
            </a:br>
            <a:r>
              <a:rPr lang="de-DE" dirty="0" err="1"/>
              <a:t>comments</a:t>
            </a:r>
            <a:r>
              <a:rPr lang="de-DE" dirty="0"/>
              <a:t> </a:t>
            </a:r>
            <a:r>
              <a:rPr lang="de-DE" dirty="0" err="1"/>
              <a:t>or</a:t>
            </a:r>
            <a:r>
              <a:rPr lang="de-DE" dirty="0"/>
              <a:t> </a:t>
            </a:r>
            <a:r>
              <a:rPr lang="de-DE" dirty="0" err="1"/>
              <a:t>suggestions</a:t>
            </a:r>
            <a:r>
              <a:rPr lang="de-DE" dirty="0"/>
              <a:t> </a:t>
            </a:r>
            <a:r>
              <a:rPr lang="de-DE" dirty="0" err="1"/>
              <a:t>regarding</a:t>
            </a:r>
            <a:r>
              <a:rPr lang="de-DE" dirty="0"/>
              <a:t>:</a:t>
            </a:r>
            <a:br>
              <a:rPr lang="de-DE" dirty="0"/>
            </a:br>
            <a:r>
              <a:rPr lang="de-DE" dirty="0" err="1"/>
              <a:t>XXXX@th-koeln.de</a:t>
            </a:r>
            <a:endParaRPr lang="de-DE" dirty="0"/>
          </a:p>
          <a:p>
            <a:r>
              <a:rPr lang="de-DE" dirty="0"/>
              <a:t/>
            </a:r>
            <a:br>
              <a:rPr lang="de-DE" dirty="0"/>
            </a:br>
            <a:r>
              <a:rPr lang="de-DE" dirty="0"/>
              <a:t>This </a:t>
            </a:r>
            <a:r>
              <a:rPr lang="de-DE" dirty="0" err="1"/>
              <a:t>learning</a:t>
            </a:r>
            <a:r>
              <a:rPr lang="de-DE" dirty="0"/>
              <a:t> </a:t>
            </a:r>
            <a:r>
              <a:rPr lang="de-DE" dirty="0" err="1"/>
              <a:t>unit</a:t>
            </a:r>
            <a:r>
              <a:rPr lang="de-DE" dirty="0"/>
              <a:t> was </a:t>
            </a:r>
            <a:r>
              <a:rPr lang="de-DE" dirty="0" err="1"/>
              <a:t>developed</a:t>
            </a:r>
            <a:r>
              <a:rPr lang="de-DE" dirty="0"/>
              <a:t> </a:t>
            </a:r>
            <a:r>
              <a:rPr lang="de-DE" dirty="0" err="1"/>
              <a:t>by</a:t>
            </a:r>
            <a:r>
              <a:rPr lang="de-DE" dirty="0"/>
              <a:t> XXXXXXXXXXXXXXX</a:t>
            </a:r>
            <a:br>
              <a:rPr lang="de-DE" dirty="0"/>
            </a:br>
            <a:r>
              <a:rPr lang="de-DE" dirty="0"/>
              <a:t>Institute </a:t>
            </a:r>
            <a:r>
              <a:rPr lang="de-DE" dirty="0" err="1"/>
              <a:t>for</a:t>
            </a:r>
            <a:r>
              <a:rPr lang="de-DE" dirty="0"/>
              <a:t> Technology </a:t>
            </a:r>
            <a:r>
              <a:rPr lang="de-DE" dirty="0" err="1"/>
              <a:t>and</a:t>
            </a:r>
            <a:r>
              <a:rPr lang="de-DE" dirty="0"/>
              <a:t> Resources Management in </a:t>
            </a:r>
            <a:r>
              <a:rPr lang="de-DE" dirty="0" err="1"/>
              <a:t>the</a:t>
            </a:r>
            <a:r>
              <a:rPr lang="de-DE" dirty="0"/>
              <a:t> </a:t>
            </a:r>
            <a:r>
              <a:rPr lang="de-DE" dirty="0" err="1"/>
              <a:t>Tropics</a:t>
            </a:r>
            <a:r>
              <a:rPr lang="de-DE" dirty="0"/>
              <a:t> </a:t>
            </a:r>
            <a:r>
              <a:rPr lang="de-DE" dirty="0" err="1"/>
              <a:t>and</a:t>
            </a:r>
            <a:r>
              <a:rPr lang="de-DE" dirty="0"/>
              <a:t> </a:t>
            </a:r>
            <a:r>
              <a:rPr lang="de-DE" dirty="0" err="1"/>
              <a:t>Subtropics</a:t>
            </a:r>
            <a:r>
              <a:rPr lang="de-DE" dirty="0"/>
              <a:t>, Cologne Technical University </a:t>
            </a:r>
            <a:r>
              <a:rPr lang="de-DE" dirty="0" err="1"/>
              <a:t>of</a:t>
            </a:r>
            <a:r>
              <a:rPr lang="de-DE" dirty="0"/>
              <a:t> Applied </a:t>
            </a:r>
            <a:r>
              <a:rPr lang="de-DE" dirty="0" err="1"/>
              <a:t>Sciences</a:t>
            </a:r>
            <a:r>
              <a:rPr lang="de-DE" dirty="0"/>
              <a:t>.</a:t>
            </a:r>
          </a:p>
          <a:p>
            <a:endParaRPr lang="de-DE" dirty="0"/>
          </a:p>
        </p:txBody>
      </p:sp>
      <p:sp>
        <p:nvSpPr>
          <p:cNvPr id="22" name="Textplatzhalter 5">
            <a:extLst>
              <a:ext uri="{FF2B5EF4-FFF2-40B4-BE49-F238E27FC236}">
                <a16:creationId xmlns:a16="http://schemas.microsoft.com/office/drawing/2014/main" id="{DD3C2D8F-D7FA-9843-B34D-F6B55E7E9521}"/>
              </a:ext>
            </a:extLst>
          </p:cNvPr>
          <p:cNvSpPr>
            <a:spLocks noGrp="1"/>
          </p:cNvSpPr>
          <p:nvPr>
            <p:ph type="body" sz="quarter" idx="13" hasCustomPrompt="1"/>
          </p:nvPr>
        </p:nvSpPr>
        <p:spPr>
          <a:xfrm>
            <a:off x="462038" y="264820"/>
            <a:ext cx="4165718" cy="569041"/>
          </a:xfrm>
          <a:prstGeom prst="rect">
            <a:avLst/>
          </a:prstGeom>
        </p:spPr>
        <p:txBody>
          <a:bodyPr/>
          <a:lstStyle>
            <a:lvl1pPr>
              <a:buNone/>
              <a:defRPr/>
            </a:lvl1pPr>
          </a:lstStyle>
          <a:p>
            <a:r>
              <a:rPr lang="de-DE" b="1" dirty="0" err="1"/>
              <a:t>Thank</a:t>
            </a:r>
            <a:r>
              <a:rPr lang="de-DE" b="1" dirty="0"/>
              <a:t> </a:t>
            </a:r>
            <a:r>
              <a:rPr lang="de-DE" b="1" dirty="0" err="1"/>
              <a:t>you</a:t>
            </a:r>
            <a:r>
              <a:rPr lang="de-DE" b="1" dirty="0"/>
              <a:t>!</a:t>
            </a:r>
          </a:p>
        </p:txBody>
      </p:sp>
      <p:pic>
        <p:nvPicPr>
          <p:cNvPr id="12" name="Grafik 11">
            <a:extLst>
              <a:ext uri="{FF2B5EF4-FFF2-40B4-BE49-F238E27FC236}">
                <a16:creationId xmlns:a16="http://schemas.microsoft.com/office/drawing/2014/main" id="{D62B1178-6C59-4743-98BA-1D4A36D1EE38}"/>
              </a:ext>
            </a:extLst>
          </p:cNvPr>
          <p:cNvPicPr>
            <a:picLocks noChangeAspect="1"/>
          </p:cNvPicPr>
          <p:nvPr userDrawn="1"/>
        </p:nvPicPr>
        <p:blipFill>
          <a:blip r:embed="rId3"/>
          <a:stretch>
            <a:fillRect/>
          </a:stretch>
        </p:blipFill>
        <p:spPr>
          <a:xfrm>
            <a:off x="561549" y="8689445"/>
            <a:ext cx="3632201" cy="812800"/>
          </a:xfrm>
          <a:prstGeom prst="rect">
            <a:avLst/>
          </a:prstGeom>
        </p:spPr>
      </p:pic>
      <p:sp>
        <p:nvSpPr>
          <p:cNvPr id="17" name="Textfeld 16">
            <a:extLst>
              <a:ext uri="{FF2B5EF4-FFF2-40B4-BE49-F238E27FC236}">
                <a16:creationId xmlns:a16="http://schemas.microsoft.com/office/drawing/2014/main" id="{5BEC7D21-FB67-2C42-A8B3-DC68C390C741}"/>
              </a:ext>
            </a:extLst>
          </p:cNvPr>
          <p:cNvSpPr txBox="1"/>
          <p:nvPr userDrawn="1"/>
        </p:nvSpPr>
        <p:spPr>
          <a:xfrm>
            <a:off x="8527914" y="9269879"/>
            <a:ext cx="4764832" cy="246221"/>
          </a:xfrm>
          <a:prstGeom prst="rect">
            <a:avLst/>
          </a:prstGeom>
          <a:noFill/>
        </p:spPr>
        <p:txBody>
          <a:bodyPr wrap="square" lIns="0" tIns="0" rIns="0" bIns="0" rtlCol="0">
            <a:spAutoFit/>
          </a:bodyPr>
          <a:lstStyle/>
          <a:p>
            <a:r>
              <a:rPr lang="de-DE" sz="1600" baseline="0" dirty="0">
                <a:solidFill>
                  <a:schemeClr val="tx1">
                    <a:lumMod val="50000"/>
                    <a:lumOff val="50000"/>
                  </a:schemeClr>
                </a:solidFill>
                <a:latin typeface="Arial" panose="020B0604020202020204" pitchFamily="34" charset="0"/>
              </a:rPr>
              <a:t>Layout: Julia </a:t>
            </a:r>
            <a:r>
              <a:rPr lang="de-DE" sz="1600" baseline="0" dirty="0" err="1">
                <a:solidFill>
                  <a:schemeClr val="tx1">
                    <a:lumMod val="50000"/>
                    <a:lumOff val="50000"/>
                  </a:schemeClr>
                </a:solidFill>
                <a:latin typeface="Arial" panose="020B0604020202020204" pitchFamily="34" charset="0"/>
              </a:rPr>
              <a:t>Felling</a:t>
            </a:r>
            <a:r>
              <a:rPr lang="de-DE" sz="1600" baseline="0" dirty="0">
                <a:solidFill>
                  <a:schemeClr val="tx1">
                    <a:lumMod val="50000"/>
                    <a:lumOff val="50000"/>
                  </a:schemeClr>
                </a:solidFill>
                <a:latin typeface="Arial" panose="020B0604020202020204" pitchFamily="34" charset="0"/>
              </a:rPr>
              <a:t>, </a:t>
            </a:r>
            <a:r>
              <a:rPr lang="de-DE" sz="1600" baseline="0" dirty="0" err="1">
                <a:solidFill>
                  <a:schemeClr val="tx1">
                    <a:lumMod val="50000"/>
                    <a:lumOff val="50000"/>
                  </a:schemeClr>
                </a:solidFill>
                <a:latin typeface="Arial" panose="020B0604020202020204" pitchFamily="34" charset="0"/>
              </a:rPr>
              <a:t>www.jf-gestaltung.de</a:t>
            </a:r>
            <a:endParaRPr lang="de-DE" sz="1600" baseline="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3521730163"/>
      </p:ext>
    </p:extLst>
  </p:cSld>
  <p:clrMapOvr>
    <a:overrideClrMapping bg1="lt1" tx1="dk1" bg2="lt2" tx2="dk2" accent1="accent1" accent2="accent2" accent3="accent3" accent4="accent4" accent5="accent5" accent6="accent6" hlink="hlink" folHlink="folHlink"/>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enutzerdefiniertes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36855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CFC392-626B-4D61-B88C-43BBA48C6D1E}"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9261F5-9238-4C39-9CEE-98263E34FFA8}" type="slidenum">
              <a:rPr lang="en-US" smtClean="0"/>
              <a:t>‹#›</a:t>
            </a:fld>
            <a:endParaRPr lang="en-US"/>
          </a:p>
        </p:txBody>
      </p:sp>
    </p:spTree>
    <p:extLst>
      <p:ext uri="{BB962C8B-B14F-4D97-AF65-F5344CB8AC3E}">
        <p14:creationId xmlns:p14="http://schemas.microsoft.com/office/powerpoint/2010/main" val="1028321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0348466"/>
      </p:ext>
    </p:extLst>
  </p:cSld>
  <p:clrMap bg1="lt1" tx1="dk1" bg2="lt2" tx2="dk2" accent1="accent1" accent2="accent2" accent3="accent3" accent4="accent4" accent5="accent5" accent6="accent6" hlink="hlink" folHlink="folHlink"/>
  <p:sldLayoutIdLst>
    <p:sldLayoutId id="2147483664" r:id="rId1"/>
    <p:sldLayoutId id="2147483669" r:id="rId2"/>
    <p:sldLayoutId id="2147483670" r:id="rId3"/>
    <p:sldLayoutId id="2147483668" r:id="rId4"/>
    <p:sldLayoutId id="2147483671" r:id="rId5"/>
    <p:sldLayoutId id="2147483667" r:id="rId6"/>
    <p:sldLayoutId id="2147483672" r:id="rId7"/>
  </p:sldLayoutIdLst>
  <p:hf hdr="0" ftr="0" dt="0"/>
  <p:txStyles>
    <p:titleStyle>
      <a:lvl1pPr algn="l" defTabSz="975423" rtl="0" eaLnBrk="1" fontAlgn="t" latinLnBrk="0" hangingPunct="1">
        <a:lnSpc>
          <a:spcPct val="100000"/>
        </a:lnSpc>
        <a:spcBef>
          <a:spcPct val="0"/>
        </a:spcBef>
        <a:buNone/>
        <a:defRPr sz="3300" b="1" i="0" kern="1200" baseline="0">
          <a:solidFill>
            <a:schemeClr val="tx1"/>
          </a:solidFill>
          <a:latin typeface="Arial" panose="020B0604020202020204" pitchFamily="34" charset="0"/>
          <a:ea typeface="+mj-ea"/>
          <a:cs typeface="+mj-cs"/>
        </a:defRPr>
      </a:lvl1pPr>
    </p:titleStyle>
    <p:bodyStyle>
      <a:lvl1pPr marL="243857" indent="-243857" algn="l" defTabSz="975423" rtl="0" eaLnBrk="1" latinLnBrk="0" hangingPunct="1">
        <a:lnSpc>
          <a:spcPct val="90000"/>
        </a:lnSpc>
        <a:spcBef>
          <a:spcPts val="1067"/>
        </a:spcBef>
        <a:buFont typeface="Arial" panose="020B0604020202020204" pitchFamily="34" charset="0"/>
        <a:buChar char="•"/>
        <a:defRPr sz="2987" b="1" i="0" kern="1200">
          <a:solidFill>
            <a:schemeClr val="tx1"/>
          </a:solidFill>
          <a:latin typeface="Arial" panose="020B0604020202020204" pitchFamily="34" charset="0"/>
          <a:ea typeface="+mn-ea"/>
          <a:cs typeface="+mn-cs"/>
        </a:defRPr>
      </a:lvl1pPr>
      <a:lvl2pPr marL="731568" indent="-243857" algn="l" defTabSz="975423" rtl="0" eaLnBrk="1" latinLnBrk="0" hangingPunct="1">
        <a:lnSpc>
          <a:spcPct val="90000"/>
        </a:lnSpc>
        <a:spcBef>
          <a:spcPts val="533"/>
        </a:spcBef>
        <a:buFont typeface="Arial" panose="020B0604020202020204" pitchFamily="34" charset="0"/>
        <a:buChar char="•"/>
        <a:defRPr sz="2560" b="1" i="0" kern="1200">
          <a:solidFill>
            <a:schemeClr val="tx1"/>
          </a:solidFill>
          <a:latin typeface="Arial" panose="020B0604020202020204" pitchFamily="34" charset="0"/>
          <a:ea typeface="+mn-ea"/>
          <a:cs typeface="+mn-cs"/>
        </a:defRPr>
      </a:lvl2pPr>
      <a:lvl3pPr marL="1219279" indent="-243857" algn="l" defTabSz="975423" rtl="0" eaLnBrk="1" latinLnBrk="0" hangingPunct="1">
        <a:lnSpc>
          <a:spcPct val="90000"/>
        </a:lnSpc>
        <a:spcBef>
          <a:spcPts val="533"/>
        </a:spcBef>
        <a:buFont typeface="Arial" panose="020B0604020202020204" pitchFamily="34" charset="0"/>
        <a:buChar char="•"/>
        <a:defRPr sz="2133" b="1" i="0" kern="1200">
          <a:solidFill>
            <a:schemeClr val="tx1"/>
          </a:solidFill>
          <a:latin typeface="Arial" panose="020B0604020202020204" pitchFamily="34" charset="0"/>
          <a:ea typeface="+mn-ea"/>
          <a:cs typeface="+mn-cs"/>
        </a:defRPr>
      </a:lvl3pPr>
      <a:lvl4pPr marL="1706991" indent="-243857" algn="l" defTabSz="975423" rtl="0" eaLnBrk="1" latinLnBrk="0" hangingPunct="1">
        <a:lnSpc>
          <a:spcPct val="90000"/>
        </a:lnSpc>
        <a:spcBef>
          <a:spcPts val="533"/>
        </a:spcBef>
        <a:buFont typeface="Arial" panose="020B0604020202020204" pitchFamily="34" charset="0"/>
        <a:buChar char="•"/>
        <a:defRPr sz="1920" b="1" i="0" kern="1200">
          <a:solidFill>
            <a:schemeClr val="tx1"/>
          </a:solidFill>
          <a:latin typeface="Arial" panose="020B0604020202020204" pitchFamily="34" charset="0"/>
          <a:ea typeface="+mn-ea"/>
          <a:cs typeface="+mn-cs"/>
        </a:defRPr>
      </a:lvl4pPr>
      <a:lvl5pPr marL="2194704" indent="-243857" algn="l" defTabSz="975423" rtl="0" eaLnBrk="1" latinLnBrk="0" hangingPunct="1">
        <a:lnSpc>
          <a:spcPct val="90000"/>
        </a:lnSpc>
        <a:spcBef>
          <a:spcPts val="533"/>
        </a:spcBef>
        <a:buFont typeface="Arial" panose="020B0604020202020204" pitchFamily="34" charset="0"/>
        <a:buChar char="•"/>
        <a:defRPr sz="1920" b="1" i="0" kern="1200">
          <a:solidFill>
            <a:schemeClr val="tx1"/>
          </a:solidFill>
          <a:latin typeface="Arial" panose="020B0604020202020204" pitchFamily="34" charset="0"/>
          <a:ea typeface="+mn-ea"/>
          <a:cs typeface="+mn-cs"/>
        </a:defRPr>
      </a:lvl5pPr>
      <a:lvl6pPr marL="2682415" indent="-243857" algn="l" defTabSz="975423"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127" indent="-243857" algn="l" defTabSz="975423"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838" indent="-243857" algn="l" defTabSz="975423"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551" indent="-243857" algn="l" defTabSz="975423"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de-DE"/>
      </a:defPPr>
      <a:lvl1pPr marL="0" algn="l" defTabSz="975423" rtl="0" eaLnBrk="1" latinLnBrk="0" hangingPunct="1">
        <a:defRPr sz="1920" kern="1200">
          <a:solidFill>
            <a:schemeClr val="tx1"/>
          </a:solidFill>
          <a:latin typeface="+mn-lt"/>
          <a:ea typeface="+mn-ea"/>
          <a:cs typeface="+mn-cs"/>
        </a:defRPr>
      </a:lvl1pPr>
      <a:lvl2pPr marL="487711" algn="l" defTabSz="975423" rtl="0" eaLnBrk="1" latinLnBrk="0" hangingPunct="1">
        <a:defRPr sz="1920" kern="1200">
          <a:solidFill>
            <a:schemeClr val="tx1"/>
          </a:solidFill>
          <a:latin typeface="+mn-lt"/>
          <a:ea typeface="+mn-ea"/>
          <a:cs typeface="+mn-cs"/>
        </a:defRPr>
      </a:lvl2pPr>
      <a:lvl3pPr marL="975423" algn="l" defTabSz="975423" rtl="0" eaLnBrk="1" latinLnBrk="0" hangingPunct="1">
        <a:defRPr sz="1920" kern="1200">
          <a:solidFill>
            <a:schemeClr val="tx1"/>
          </a:solidFill>
          <a:latin typeface="+mn-lt"/>
          <a:ea typeface="+mn-ea"/>
          <a:cs typeface="+mn-cs"/>
        </a:defRPr>
      </a:lvl3pPr>
      <a:lvl4pPr marL="1463136" algn="l" defTabSz="975423" rtl="0" eaLnBrk="1" latinLnBrk="0" hangingPunct="1">
        <a:defRPr sz="1920" kern="1200">
          <a:solidFill>
            <a:schemeClr val="tx1"/>
          </a:solidFill>
          <a:latin typeface="+mn-lt"/>
          <a:ea typeface="+mn-ea"/>
          <a:cs typeface="+mn-cs"/>
        </a:defRPr>
      </a:lvl4pPr>
      <a:lvl5pPr marL="1950847" algn="l" defTabSz="975423" rtl="0" eaLnBrk="1" latinLnBrk="0" hangingPunct="1">
        <a:defRPr sz="1920" kern="1200">
          <a:solidFill>
            <a:schemeClr val="tx1"/>
          </a:solidFill>
          <a:latin typeface="+mn-lt"/>
          <a:ea typeface="+mn-ea"/>
          <a:cs typeface="+mn-cs"/>
        </a:defRPr>
      </a:lvl5pPr>
      <a:lvl6pPr marL="2438559" algn="l" defTabSz="975423" rtl="0" eaLnBrk="1" latinLnBrk="0" hangingPunct="1">
        <a:defRPr sz="1920" kern="1200">
          <a:solidFill>
            <a:schemeClr val="tx1"/>
          </a:solidFill>
          <a:latin typeface="+mn-lt"/>
          <a:ea typeface="+mn-ea"/>
          <a:cs typeface="+mn-cs"/>
        </a:defRPr>
      </a:lvl6pPr>
      <a:lvl7pPr marL="2926270" algn="l" defTabSz="975423" rtl="0" eaLnBrk="1" latinLnBrk="0" hangingPunct="1">
        <a:defRPr sz="1920" kern="1200">
          <a:solidFill>
            <a:schemeClr val="tx1"/>
          </a:solidFill>
          <a:latin typeface="+mn-lt"/>
          <a:ea typeface="+mn-ea"/>
          <a:cs typeface="+mn-cs"/>
        </a:defRPr>
      </a:lvl7pPr>
      <a:lvl8pPr marL="3413983" algn="l" defTabSz="975423" rtl="0" eaLnBrk="1" latinLnBrk="0" hangingPunct="1">
        <a:defRPr sz="1920" kern="1200">
          <a:solidFill>
            <a:schemeClr val="tx1"/>
          </a:solidFill>
          <a:latin typeface="+mn-lt"/>
          <a:ea typeface="+mn-ea"/>
          <a:cs typeface="+mn-cs"/>
        </a:defRPr>
      </a:lvl8pPr>
      <a:lvl9pPr marL="3901695" algn="l" defTabSz="975423"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dx.doi.org/10.13140/2.1.1666.3366"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9C47EE-45D2-C845-8450-1E213858E3E8}"/>
              </a:ext>
            </a:extLst>
          </p:cNvPr>
          <p:cNvSpPr>
            <a:spLocks noGrp="1"/>
          </p:cNvSpPr>
          <p:nvPr>
            <p:ph type="title"/>
          </p:nvPr>
        </p:nvSpPr>
        <p:spPr/>
        <p:txBody>
          <a:bodyPr/>
          <a:lstStyle/>
          <a:p>
            <a:r>
              <a:rPr lang="en-GB" dirty="0">
                <a:cs typeface="Arial" panose="020B0604020202020204" pitchFamily="34" charset="0"/>
              </a:rPr>
              <a:t>2. Nexus sound solutions</a:t>
            </a:r>
            <a:endParaRPr lang="de-DE" dirty="0"/>
          </a:p>
        </p:txBody>
      </p:sp>
      <p:sp>
        <p:nvSpPr>
          <p:cNvPr id="3" name="Textplatzhalter 2">
            <a:extLst>
              <a:ext uri="{FF2B5EF4-FFF2-40B4-BE49-F238E27FC236}">
                <a16:creationId xmlns:a16="http://schemas.microsoft.com/office/drawing/2014/main" id="{DB7F83B6-8FF6-AB45-B849-8D30EE69B879}"/>
              </a:ext>
            </a:extLst>
          </p:cNvPr>
          <p:cNvSpPr>
            <a:spLocks noGrp="1"/>
          </p:cNvSpPr>
          <p:nvPr>
            <p:ph type="body" sz="quarter" idx="10"/>
          </p:nvPr>
        </p:nvSpPr>
        <p:spPr/>
        <p:txBody>
          <a:bodyPr/>
          <a:lstStyle/>
          <a:p>
            <a:r>
              <a:rPr lang="de-DE" dirty="0" err="1"/>
              <a:t>Figure</a:t>
            </a:r>
            <a:r>
              <a:rPr lang="de-DE" dirty="0"/>
              <a:t>: Silvia Krautzik</a:t>
            </a:r>
          </a:p>
        </p:txBody>
      </p:sp>
      <p:sp>
        <p:nvSpPr>
          <p:cNvPr id="5" name="Foliennummernplatzhalter 1">
            <a:extLst>
              <a:ext uri="{FF2B5EF4-FFF2-40B4-BE49-F238E27FC236}">
                <a16:creationId xmlns:a16="http://schemas.microsoft.com/office/drawing/2014/main" id="{18375DD9-3DB3-CB43-8685-D0B1902D4B89}"/>
              </a:ext>
            </a:extLst>
          </p:cNvPr>
          <p:cNvSpPr>
            <a:spLocks noGrp="1"/>
          </p:cNvSpPr>
          <p:nvPr>
            <p:ph type="sldNum" sz="quarter" idx="2"/>
          </p:nvPr>
        </p:nvSpPr>
        <p:spPr/>
        <p:txBody>
          <a:bodyPr vert="horz" lIns="0" tIns="0" rIns="0" bIns="0" anchor="t" anchorCtr="0"/>
          <a:lstStyle/>
          <a:p>
            <a:fld id="{86CB4B4D-7CA3-9044-876B-883B54F8677D}" type="slidenum">
              <a:rPr lang="de-DE" sz="1400">
                <a:latin typeface="Arial" panose="020B0604020202020204" pitchFamily="34" charset="0"/>
                <a:cs typeface="Arial" panose="020B0604020202020204" pitchFamily="34" charset="0"/>
              </a:rPr>
              <a:pPr/>
              <a:t>1</a:t>
            </a:fld>
            <a:endParaRPr lang="de-DE" sz="1400" dirty="0">
              <a:solidFill>
                <a:schemeClr val="bg1"/>
              </a:solidFill>
              <a:latin typeface="Arial" panose="020B0604020202020204" pitchFamily="34" charset="0"/>
              <a:cs typeface="Arial" panose="020B0604020202020204" pitchFamily="34" charset="0"/>
            </a:endParaRPr>
          </a:p>
        </p:txBody>
      </p:sp>
      <p:grpSp>
        <p:nvGrpSpPr>
          <p:cNvPr id="4" name="Gruppieren 3">
            <a:extLst>
              <a:ext uri="{FF2B5EF4-FFF2-40B4-BE49-F238E27FC236}">
                <a16:creationId xmlns:a16="http://schemas.microsoft.com/office/drawing/2014/main" id="{1788E045-B7F9-5248-9FA5-98FD3763D20F}"/>
              </a:ext>
            </a:extLst>
          </p:cNvPr>
          <p:cNvGrpSpPr/>
          <p:nvPr/>
        </p:nvGrpSpPr>
        <p:grpSpPr>
          <a:xfrm>
            <a:off x="352214" y="952244"/>
            <a:ext cx="12609566" cy="1547548"/>
            <a:chOff x="490171" y="1032716"/>
            <a:chExt cx="12217036" cy="1532253"/>
          </a:xfrm>
        </p:grpSpPr>
        <p:sp>
          <p:nvSpPr>
            <p:cNvPr id="19" name="Rectangle 20">
              <a:extLst>
                <a:ext uri="{FF2B5EF4-FFF2-40B4-BE49-F238E27FC236}">
                  <a16:creationId xmlns:a16="http://schemas.microsoft.com/office/drawing/2014/main" id="{C5F3385B-C23A-FD4C-90B3-349D32666FFC}"/>
                </a:ext>
              </a:extLst>
            </p:cNvPr>
            <p:cNvSpPr/>
            <p:nvPr/>
          </p:nvSpPr>
          <p:spPr>
            <a:xfrm>
              <a:off x="490171" y="1032716"/>
              <a:ext cx="11893813" cy="15322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endParaRPr lang="en-US" sz="2000" b="1" dirty="0"/>
            </a:p>
          </p:txBody>
        </p:sp>
        <p:sp>
          <p:nvSpPr>
            <p:cNvPr id="20" name="TextBox 21">
              <a:extLst>
                <a:ext uri="{FF2B5EF4-FFF2-40B4-BE49-F238E27FC236}">
                  <a16:creationId xmlns:a16="http://schemas.microsoft.com/office/drawing/2014/main" id="{23E5FEE9-9F1D-F843-8ADB-A3B591D1842A}"/>
                </a:ext>
              </a:extLst>
            </p:cNvPr>
            <p:cNvSpPr txBox="1"/>
            <p:nvPr/>
          </p:nvSpPr>
          <p:spPr>
            <a:xfrm>
              <a:off x="533629" y="1054577"/>
              <a:ext cx="6125988" cy="1476686"/>
            </a:xfrm>
            <a:prstGeom prst="rect">
              <a:avLst/>
            </a:prstGeom>
            <a:noFill/>
          </p:spPr>
          <p:txBody>
            <a:bodyPr wrap="square" rtlCol="0">
              <a:spAutoFit/>
            </a:bodyPr>
            <a:lstStyle/>
            <a:p>
              <a:r>
                <a:rPr lang="de-DE" b="1" dirty="0">
                  <a:solidFill>
                    <a:schemeClr val="accent6"/>
                  </a:solidFill>
                </a:rPr>
                <a:t>WATER </a:t>
              </a:r>
              <a:r>
                <a:rPr lang="de-DE" dirty="0"/>
                <a:t>AND </a:t>
              </a:r>
              <a:r>
                <a:rPr lang="de-DE" b="1" dirty="0">
                  <a:solidFill>
                    <a:schemeClr val="accent2"/>
                  </a:solidFill>
                </a:rPr>
                <a:t>FOOD </a:t>
              </a:r>
              <a:r>
                <a:rPr lang="de-DE" dirty="0"/>
                <a:t>AND </a:t>
              </a:r>
              <a:r>
                <a:rPr lang="de-DE" b="1" dirty="0">
                  <a:solidFill>
                    <a:srgbClr val="D45E14"/>
                  </a:solidFill>
                </a:rPr>
                <a:t>ENERGY</a:t>
              </a:r>
            </a:p>
            <a:p>
              <a:pPr marL="285750" indent="-285750">
                <a:buFont typeface="Arial" panose="020B0604020202020204" pitchFamily="34" charset="0"/>
                <a:buChar char="•"/>
              </a:pPr>
              <a:r>
                <a:rPr lang="de-DE" dirty="0" err="1"/>
                <a:t>Agrivoltaics</a:t>
              </a:r>
              <a:r>
                <a:rPr lang="de-DE" dirty="0"/>
                <a:t> </a:t>
              </a:r>
              <a:r>
                <a:rPr lang="de-DE" dirty="0" err="1"/>
                <a:t>with</a:t>
              </a:r>
              <a:r>
                <a:rPr lang="de-DE" dirty="0"/>
                <a:t> </a:t>
              </a:r>
              <a:r>
                <a:rPr lang="de-DE" dirty="0" err="1"/>
                <a:t>integrated</a:t>
              </a:r>
              <a:r>
                <a:rPr lang="de-DE" dirty="0"/>
                <a:t> Rainwater </a:t>
              </a:r>
              <a:r>
                <a:rPr lang="de-DE" dirty="0" err="1"/>
                <a:t>Harvesting</a:t>
              </a:r>
              <a:endParaRPr lang="de-DE" dirty="0"/>
            </a:p>
            <a:p>
              <a:pPr marL="285750" indent="-285750">
                <a:buFont typeface="Arial" panose="020B0604020202020204" pitchFamily="34" charset="0"/>
                <a:buChar char="•"/>
              </a:pPr>
              <a:r>
                <a:rPr lang="de-DE" dirty="0"/>
                <a:t>RE-</a:t>
              </a:r>
              <a:r>
                <a:rPr lang="de-DE" dirty="0" err="1"/>
                <a:t>driven</a:t>
              </a:r>
              <a:r>
                <a:rPr lang="de-DE" dirty="0"/>
                <a:t> Pump </a:t>
              </a:r>
              <a:r>
                <a:rPr lang="de-DE" dirty="0" err="1"/>
                <a:t>for</a:t>
              </a:r>
              <a:r>
                <a:rPr lang="de-DE" dirty="0"/>
                <a:t> </a:t>
              </a:r>
              <a:r>
                <a:rPr lang="de-DE" dirty="0" err="1"/>
                <a:t>irrigation</a:t>
              </a:r>
              <a:endParaRPr lang="de-DE" dirty="0"/>
            </a:p>
            <a:p>
              <a:pPr marL="285750" indent="-285750">
                <a:buFont typeface="Arial" panose="020B0604020202020204" pitchFamily="34" charset="0"/>
                <a:buChar char="•"/>
              </a:pPr>
              <a:r>
                <a:rPr lang="de-DE" dirty="0"/>
                <a:t>Saline </a:t>
              </a:r>
              <a:r>
                <a:rPr lang="de-DE" dirty="0" err="1"/>
                <a:t>Water</a:t>
              </a:r>
              <a:r>
                <a:rPr lang="de-DE" dirty="0"/>
                <a:t> </a:t>
              </a:r>
              <a:r>
                <a:rPr lang="de-DE" dirty="0" err="1"/>
                <a:t>Greenhouses</a:t>
              </a:r>
              <a:endParaRPr lang="de-DE" dirty="0"/>
            </a:p>
            <a:p>
              <a:pPr marL="285750" indent="-285750">
                <a:buFont typeface="Arial" panose="020B0604020202020204" pitchFamily="34" charset="0"/>
                <a:buChar char="•"/>
              </a:pPr>
              <a:r>
                <a:rPr lang="de-DE" dirty="0" err="1"/>
                <a:t>Canal</a:t>
              </a:r>
              <a:r>
                <a:rPr lang="de-DE" dirty="0"/>
                <a:t> top solar PVs</a:t>
              </a:r>
            </a:p>
          </p:txBody>
        </p:sp>
        <p:sp>
          <p:nvSpPr>
            <p:cNvPr id="21" name="TextBox 19">
              <a:extLst>
                <a:ext uri="{FF2B5EF4-FFF2-40B4-BE49-F238E27FC236}">
                  <a16:creationId xmlns:a16="http://schemas.microsoft.com/office/drawing/2014/main" id="{86937A06-5046-3541-89A2-B134698CF883}"/>
                </a:ext>
              </a:extLst>
            </p:cNvPr>
            <p:cNvSpPr txBox="1"/>
            <p:nvPr/>
          </p:nvSpPr>
          <p:spPr>
            <a:xfrm>
              <a:off x="6581219" y="1327261"/>
              <a:ext cx="6125988" cy="922945"/>
            </a:xfrm>
            <a:prstGeom prst="rect">
              <a:avLst/>
            </a:prstGeom>
            <a:noFill/>
          </p:spPr>
          <p:txBody>
            <a:bodyPr wrap="square" rtlCol="0">
              <a:spAutoFit/>
            </a:bodyPr>
            <a:lstStyle/>
            <a:p>
              <a:pPr marL="285750" indent="-285750">
                <a:buFont typeface="Arial" panose="020B0604020202020204" pitchFamily="34" charset="0"/>
                <a:buChar char="•"/>
              </a:pPr>
              <a:r>
                <a:rPr lang="de-DE" dirty="0" err="1"/>
                <a:t>Water</a:t>
              </a:r>
              <a:r>
                <a:rPr lang="de-DE" dirty="0"/>
                <a:t> </a:t>
              </a:r>
              <a:r>
                <a:rPr lang="de-DE" dirty="0" err="1"/>
                <a:t>efficient</a:t>
              </a:r>
              <a:r>
                <a:rPr lang="de-DE" dirty="0"/>
                <a:t> </a:t>
              </a:r>
              <a:r>
                <a:rPr lang="de-DE" dirty="0" err="1"/>
                <a:t>cooling</a:t>
              </a:r>
              <a:r>
                <a:rPr lang="de-DE" dirty="0"/>
                <a:t> (ZLD-</a:t>
              </a:r>
              <a:r>
                <a:rPr lang="de-DE" dirty="0" err="1"/>
                <a:t>Cooling</a:t>
              </a:r>
              <a:r>
                <a:rPr lang="de-DE" dirty="0"/>
                <a:t> Towers)</a:t>
              </a:r>
            </a:p>
            <a:p>
              <a:pPr marL="285750" indent="-285750">
                <a:buFont typeface="Arial" panose="020B0604020202020204" pitchFamily="34" charset="0"/>
                <a:buChar char="•"/>
              </a:pPr>
              <a:r>
                <a:rPr lang="de-DE" dirty="0"/>
                <a:t>Biogas (</a:t>
              </a:r>
              <a:r>
                <a:rPr lang="de-DE" dirty="0" err="1"/>
                <a:t>Energy</a:t>
              </a:r>
              <a:r>
                <a:rPr lang="de-DE" dirty="0"/>
                <a:t> out </a:t>
              </a:r>
              <a:r>
                <a:rPr lang="de-DE" dirty="0" err="1"/>
                <a:t>of</a:t>
              </a:r>
              <a:r>
                <a:rPr lang="de-DE" dirty="0"/>
                <a:t> solid </a:t>
              </a:r>
              <a:r>
                <a:rPr lang="de-DE" dirty="0" err="1"/>
                <a:t>waste</a:t>
              </a:r>
              <a:r>
                <a:rPr lang="de-DE" dirty="0"/>
                <a:t> </a:t>
              </a:r>
              <a:r>
                <a:rPr lang="de-DE" dirty="0" err="1"/>
                <a:t>and</a:t>
              </a:r>
              <a:r>
                <a:rPr lang="de-DE" dirty="0"/>
                <a:t> </a:t>
              </a:r>
              <a:r>
                <a:rPr lang="de-DE" dirty="0" err="1"/>
                <a:t>waste</a:t>
              </a:r>
              <a:r>
                <a:rPr lang="de-DE" dirty="0"/>
                <a:t> </a:t>
              </a:r>
              <a:r>
                <a:rPr lang="de-DE" dirty="0" err="1"/>
                <a:t>water</a:t>
              </a:r>
              <a:r>
                <a:rPr lang="de-DE" dirty="0"/>
                <a:t>)</a:t>
              </a:r>
            </a:p>
            <a:p>
              <a:pPr marL="285750" indent="-285750">
                <a:buFont typeface="Arial" panose="020B0604020202020204" pitchFamily="34" charset="0"/>
                <a:buChar char="•"/>
              </a:pPr>
              <a:r>
                <a:rPr lang="de-DE" dirty="0" err="1"/>
                <a:t>Phosphorous</a:t>
              </a:r>
              <a:r>
                <a:rPr lang="de-DE" dirty="0"/>
                <a:t> </a:t>
              </a:r>
              <a:r>
                <a:rPr lang="de-DE" dirty="0" err="1"/>
                <a:t>and</a:t>
              </a:r>
              <a:r>
                <a:rPr lang="de-DE" dirty="0"/>
                <a:t> Nitrogen </a:t>
              </a:r>
              <a:r>
                <a:rPr lang="de-DE" dirty="0" err="1"/>
                <a:t>Recovery</a:t>
              </a:r>
              <a:endParaRPr lang="de-DE" dirty="0"/>
            </a:p>
          </p:txBody>
        </p:sp>
      </p:grpSp>
      <p:sp>
        <p:nvSpPr>
          <p:cNvPr id="23" name="Rectangle 5">
            <a:extLst>
              <a:ext uri="{FF2B5EF4-FFF2-40B4-BE49-F238E27FC236}">
                <a16:creationId xmlns:a16="http://schemas.microsoft.com/office/drawing/2014/main" id="{2F203E8A-9260-E846-A13D-67F7658FE381}"/>
              </a:ext>
            </a:extLst>
          </p:cNvPr>
          <p:cNvSpPr/>
          <p:nvPr/>
        </p:nvSpPr>
        <p:spPr>
          <a:xfrm>
            <a:off x="352213" y="6235268"/>
            <a:ext cx="3872502" cy="29622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sz="2000" b="1" dirty="0"/>
          </a:p>
        </p:txBody>
      </p:sp>
      <p:sp>
        <p:nvSpPr>
          <p:cNvPr id="24" name="Rectangle 23">
            <a:extLst>
              <a:ext uri="{FF2B5EF4-FFF2-40B4-BE49-F238E27FC236}">
                <a16:creationId xmlns:a16="http://schemas.microsoft.com/office/drawing/2014/main" id="{468DC0F9-08DF-544F-B4AD-2D120E3C8E02}"/>
              </a:ext>
            </a:extLst>
          </p:cNvPr>
          <p:cNvSpPr/>
          <p:nvPr/>
        </p:nvSpPr>
        <p:spPr>
          <a:xfrm>
            <a:off x="4553941" y="6235268"/>
            <a:ext cx="3872502" cy="2962283"/>
          </a:xfrm>
          <a:prstGeom prst="rect">
            <a:avLst/>
          </a:prstGeom>
          <a:ln>
            <a:solidFill>
              <a:srgbClr val="E95A1F"/>
            </a:solidFill>
          </a:ln>
        </p:spPr>
        <p:style>
          <a:lnRef idx="2">
            <a:schemeClr val="accent1"/>
          </a:lnRef>
          <a:fillRef idx="1">
            <a:schemeClr val="lt1"/>
          </a:fillRef>
          <a:effectRef idx="0">
            <a:schemeClr val="accent1"/>
          </a:effectRef>
          <a:fontRef idx="minor">
            <a:schemeClr val="dk1"/>
          </a:fontRef>
        </p:style>
        <p:txBody>
          <a:bodyPr rtlCol="0" anchor="ctr"/>
          <a:lstStyle/>
          <a:p>
            <a:endParaRPr lang="en-US" sz="2000" b="1" dirty="0"/>
          </a:p>
        </p:txBody>
      </p:sp>
      <p:sp>
        <p:nvSpPr>
          <p:cNvPr id="25" name="Rectangle 24">
            <a:extLst>
              <a:ext uri="{FF2B5EF4-FFF2-40B4-BE49-F238E27FC236}">
                <a16:creationId xmlns:a16="http://schemas.microsoft.com/office/drawing/2014/main" id="{80BED393-B0E1-6B41-88CE-0881C270B0D6}"/>
              </a:ext>
            </a:extLst>
          </p:cNvPr>
          <p:cNvSpPr/>
          <p:nvPr/>
        </p:nvSpPr>
        <p:spPr>
          <a:xfrm>
            <a:off x="8755669" y="6235268"/>
            <a:ext cx="3872502" cy="296228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sz="2000" b="1" dirty="0"/>
          </a:p>
        </p:txBody>
      </p:sp>
      <p:sp>
        <p:nvSpPr>
          <p:cNvPr id="26" name="TextBox 25">
            <a:extLst>
              <a:ext uri="{FF2B5EF4-FFF2-40B4-BE49-F238E27FC236}">
                <a16:creationId xmlns:a16="http://schemas.microsoft.com/office/drawing/2014/main" id="{7A197D30-EB6C-1740-B317-9C69FA5840C2}"/>
              </a:ext>
            </a:extLst>
          </p:cNvPr>
          <p:cNvSpPr txBox="1"/>
          <p:nvPr/>
        </p:nvSpPr>
        <p:spPr>
          <a:xfrm>
            <a:off x="4655758" y="6293916"/>
            <a:ext cx="3516920" cy="1771061"/>
          </a:xfrm>
          <a:prstGeom prst="rect">
            <a:avLst/>
          </a:prstGeom>
          <a:noFill/>
        </p:spPr>
        <p:txBody>
          <a:bodyPr wrap="square" rtlCol="0">
            <a:spAutoFit/>
          </a:bodyPr>
          <a:lstStyle/>
          <a:p>
            <a:r>
              <a:rPr lang="de-DE" b="1" dirty="0">
                <a:solidFill>
                  <a:srgbClr val="D45E14"/>
                </a:solidFill>
              </a:rPr>
              <a:t>ENERGY</a:t>
            </a:r>
          </a:p>
          <a:p>
            <a:pPr marL="285750" indent="-285750">
              <a:buFont typeface="Arial" panose="020B0604020202020204" pitchFamily="34" charset="0"/>
              <a:buChar char="•"/>
            </a:pPr>
            <a:r>
              <a:rPr lang="de-DE" dirty="0"/>
              <a:t>Wind </a:t>
            </a:r>
            <a:r>
              <a:rPr lang="de-DE" dirty="0" err="1"/>
              <a:t>Turbines</a:t>
            </a:r>
            <a:endParaRPr lang="de-DE" dirty="0"/>
          </a:p>
          <a:p>
            <a:pPr marL="285750" indent="-285750">
              <a:buFont typeface="Arial" panose="020B0604020202020204" pitchFamily="34" charset="0"/>
              <a:buChar char="•"/>
            </a:pPr>
            <a:r>
              <a:rPr lang="de-DE" dirty="0" err="1"/>
              <a:t>Photovoltaics</a:t>
            </a:r>
            <a:r>
              <a:rPr lang="de-DE" dirty="0"/>
              <a:t> (PV)</a:t>
            </a:r>
          </a:p>
          <a:p>
            <a:pPr marL="285750" indent="-285750">
              <a:buFont typeface="Arial" panose="020B0604020202020204" pitchFamily="34" charset="0"/>
              <a:buChar char="•"/>
            </a:pPr>
            <a:r>
              <a:rPr lang="de-DE" dirty="0" err="1"/>
              <a:t>Heat</a:t>
            </a:r>
            <a:r>
              <a:rPr lang="de-DE" dirty="0"/>
              <a:t> Pumps</a:t>
            </a:r>
          </a:p>
          <a:p>
            <a:pPr marL="285750" indent="-285750">
              <a:buFont typeface="Arial" panose="020B0604020202020204" pitchFamily="34" charset="0"/>
              <a:buChar char="•"/>
            </a:pPr>
            <a:r>
              <a:rPr lang="de-DE" dirty="0"/>
              <a:t>Thermal Power Plant</a:t>
            </a:r>
          </a:p>
          <a:p>
            <a:pPr marL="285750" indent="-285750">
              <a:buFont typeface="Arial" panose="020B0604020202020204" pitchFamily="34" charset="0"/>
              <a:buChar char="•"/>
            </a:pPr>
            <a:r>
              <a:rPr lang="de-DE" dirty="0"/>
              <a:t>Solar Thermal </a:t>
            </a:r>
            <a:r>
              <a:rPr lang="de-DE" dirty="0" err="1"/>
              <a:t>energy</a:t>
            </a:r>
            <a:r>
              <a:rPr lang="de-DE" dirty="0"/>
              <a:t> </a:t>
            </a:r>
            <a:endParaRPr lang="en-US" dirty="0"/>
          </a:p>
        </p:txBody>
      </p:sp>
      <p:sp>
        <p:nvSpPr>
          <p:cNvPr id="27" name="TextBox 26">
            <a:extLst>
              <a:ext uri="{FF2B5EF4-FFF2-40B4-BE49-F238E27FC236}">
                <a16:creationId xmlns:a16="http://schemas.microsoft.com/office/drawing/2014/main" id="{6ED3A49E-FE41-6D45-BFC8-72579A92FFAA}"/>
              </a:ext>
            </a:extLst>
          </p:cNvPr>
          <p:cNvSpPr txBox="1"/>
          <p:nvPr/>
        </p:nvSpPr>
        <p:spPr>
          <a:xfrm>
            <a:off x="8887336" y="6283904"/>
            <a:ext cx="4323827" cy="1771061"/>
          </a:xfrm>
          <a:prstGeom prst="rect">
            <a:avLst/>
          </a:prstGeom>
          <a:noFill/>
        </p:spPr>
        <p:txBody>
          <a:bodyPr wrap="square" rtlCol="0">
            <a:spAutoFit/>
          </a:bodyPr>
          <a:lstStyle/>
          <a:p>
            <a:r>
              <a:rPr lang="de-DE" b="1" dirty="0">
                <a:solidFill>
                  <a:schemeClr val="accent2"/>
                </a:solidFill>
              </a:rPr>
              <a:t>FOOD</a:t>
            </a:r>
          </a:p>
          <a:p>
            <a:pPr marL="285750" indent="-285750">
              <a:buFont typeface="Arial" panose="020B0604020202020204" pitchFamily="34" charset="0"/>
              <a:buChar char="•"/>
            </a:pPr>
            <a:r>
              <a:rPr lang="de-DE" dirty="0" err="1"/>
              <a:t>Harvesting</a:t>
            </a:r>
            <a:endParaRPr lang="de-DE" dirty="0"/>
          </a:p>
          <a:p>
            <a:pPr marL="285750" indent="-285750">
              <a:buFont typeface="Arial" panose="020B0604020202020204" pitchFamily="34" charset="0"/>
              <a:buChar char="•"/>
            </a:pPr>
            <a:r>
              <a:rPr lang="de-DE" dirty="0" err="1"/>
              <a:t>Agroforestry</a:t>
            </a:r>
            <a:endParaRPr lang="de-DE" dirty="0"/>
          </a:p>
          <a:p>
            <a:pPr marL="285750" indent="-285750">
              <a:buFont typeface="Arial" panose="020B0604020202020204" pitchFamily="34" charset="0"/>
              <a:buChar char="•"/>
            </a:pPr>
            <a:r>
              <a:rPr lang="de-DE" dirty="0" err="1"/>
              <a:t>Silviopasture</a:t>
            </a:r>
            <a:r>
              <a:rPr lang="de-DE" dirty="0"/>
              <a:t> (livestock)</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28" name="TextBox 6">
            <a:extLst>
              <a:ext uri="{FF2B5EF4-FFF2-40B4-BE49-F238E27FC236}">
                <a16:creationId xmlns:a16="http://schemas.microsoft.com/office/drawing/2014/main" id="{4E6A4CA7-4E19-1343-8D7A-B57AF347A9F0}"/>
              </a:ext>
            </a:extLst>
          </p:cNvPr>
          <p:cNvSpPr txBox="1"/>
          <p:nvPr/>
        </p:nvSpPr>
        <p:spPr>
          <a:xfrm>
            <a:off x="371255" y="6262676"/>
            <a:ext cx="4323827" cy="2889599"/>
          </a:xfrm>
          <a:prstGeom prst="rect">
            <a:avLst/>
          </a:prstGeom>
          <a:noFill/>
        </p:spPr>
        <p:txBody>
          <a:bodyPr wrap="square" rtlCol="0">
            <a:spAutoFit/>
          </a:bodyPr>
          <a:lstStyle/>
          <a:p>
            <a:r>
              <a:rPr lang="de-DE" b="1" dirty="0">
                <a:solidFill>
                  <a:schemeClr val="accent6"/>
                </a:solidFill>
              </a:rPr>
              <a:t>WATER</a:t>
            </a:r>
          </a:p>
          <a:p>
            <a:pPr marL="285750" indent="-285750">
              <a:buFont typeface="Arial" panose="020B0604020202020204" pitchFamily="34" charset="0"/>
              <a:buChar char="•"/>
            </a:pPr>
            <a:r>
              <a:rPr lang="de-DE" dirty="0" err="1"/>
              <a:t>Managed</a:t>
            </a:r>
            <a:r>
              <a:rPr lang="de-DE" dirty="0"/>
              <a:t> </a:t>
            </a:r>
            <a:r>
              <a:rPr lang="de-DE" dirty="0" err="1"/>
              <a:t>Aquifer</a:t>
            </a:r>
            <a:r>
              <a:rPr lang="de-DE" dirty="0"/>
              <a:t> </a:t>
            </a:r>
            <a:r>
              <a:rPr lang="de-DE" dirty="0" err="1"/>
              <a:t>Recharge</a:t>
            </a:r>
            <a:endParaRPr lang="de-DE" dirty="0"/>
          </a:p>
          <a:p>
            <a:pPr marL="285750" indent="-285750">
              <a:buFont typeface="Arial" panose="020B0604020202020204" pitchFamily="34" charset="0"/>
              <a:buChar char="•"/>
            </a:pPr>
            <a:r>
              <a:rPr lang="de-DE" dirty="0"/>
              <a:t>Rainwater </a:t>
            </a:r>
            <a:r>
              <a:rPr lang="de-DE" dirty="0" err="1"/>
              <a:t>Harvesting</a:t>
            </a:r>
            <a:endParaRPr lang="de-DE" dirty="0"/>
          </a:p>
          <a:p>
            <a:pPr marL="285750" indent="-285750">
              <a:buFont typeface="Arial" panose="020B0604020202020204" pitchFamily="34" charset="0"/>
              <a:buChar char="•"/>
            </a:pPr>
            <a:r>
              <a:rPr lang="de-DE" dirty="0"/>
              <a:t>Fog </a:t>
            </a:r>
            <a:r>
              <a:rPr lang="de-DE" dirty="0" err="1"/>
              <a:t>Harvesting</a:t>
            </a:r>
            <a:endParaRPr lang="en-US" dirty="0"/>
          </a:p>
          <a:p>
            <a:pPr marL="285750" indent="-285750">
              <a:buFont typeface="Arial" panose="020B0604020202020204" pitchFamily="34" charset="0"/>
              <a:buChar char="•"/>
            </a:pPr>
            <a:r>
              <a:rPr lang="de-DE" dirty="0" err="1"/>
              <a:t>Constructed</a:t>
            </a:r>
            <a:r>
              <a:rPr lang="de-DE" dirty="0"/>
              <a:t> </a:t>
            </a:r>
            <a:r>
              <a:rPr lang="de-DE" dirty="0" err="1"/>
              <a:t>Wetlands</a:t>
            </a:r>
            <a:endParaRPr lang="de-DE" dirty="0"/>
          </a:p>
          <a:p>
            <a:pPr marL="285750" indent="-285750">
              <a:buFont typeface="Arial" panose="020B0604020202020204" pitchFamily="34" charset="0"/>
              <a:buChar char="•"/>
            </a:pPr>
            <a:r>
              <a:rPr lang="de-DE" dirty="0" err="1"/>
              <a:t>Water</a:t>
            </a:r>
            <a:r>
              <a:rPr lang="de-DE" dirty="0"/>
              <a:t> Storage Management </a:t>
            </a:r>
            <a:br>
              <a:rPr lang="de-DE" dirty="0"/>
            </a:br>
            <a:r>
              <a:rPr lang="de-DE" dirty="0"/>
              <a:t>(Tank, Retention </a:t>
            </a:r>
            <a:r>
              <a:rPr lang="de-DE" dirty="0" err="1"/>
              <a:t>Basin</a:t>
            </a:r>
            <a:r>
              <a:rPr lang="de-DE" dirty="0"/>
              <a:t>, Dam,</a:t>
            </a:r>
            <a:r>
              <a:rPr lang="en-US" dirty="0"/>
              <a:t> Groundwater Aquifer, Soil)</a:t>
            </a:r>
          </a:p>
          <a:p>
            <a:pPr marL="285750" indent="-285750">
              <a:buFont typeface="Arial" panose="020B0604020202020204" pitchFamily="34" charset="0"/>
              <a:buChar char="•"/>
            </a:pPr>
            <a:r>
              <a:rPr lang="en-US" dirty="0" err="1"/>
              <a:t>Hydrocyclon</a:t>
            </a:r>
            <a:endParaRPr lang="en-US" dirty="0"/>
          </a:p>
          <a:p>
            <a:pPr marL="285750" indent="-285750">
              <a:buFont typeface="Arial" panose="020B0604020202020204" pitchFamily="34" charset="0"/>
              <a:buChar char="•"/>
            </a:pPr>
            <a:r>
              <a:rPr lang="en-US" dirty="0" err="1"/>
              <a:t>Inflotec</a:t>
            </a:r>
            <a:r>
              <a:rPr lang="en-US" dirty="0"/>
              <a:t> (Waver und Greenfields)</a:t>
            </a:r>
          </a:p>
        </p:txBody>
      </p:sp>
      <p:sp>
        <p:nvSpPr>
          <p:cNvPr id="29" name="Rectangle 7">
            <a:extLst>
              <a:ext uri="{FF2B5EF4-FFF2-40B4-BE49-F238E27FC236}">
                <a16:creationId xmlns:a16="http://schemas.microsoft.com/office/drawing/2014/main" id="{301AB7EC-A1AA-F148-B276-EC8179D7F8A0}"/>
              </a:ext>
            </a:extLst>
          </p:cNvPr>
          <p:cNvSpPr/>
          <p:nvPr/>
        </p:nvSpPr>
        <p:spPr>
          <a:xfrm>
            <a:off x="352212" y="2760160"/>
            <a:ext cx="3872503" cy="32417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sz="2000" b="1" dirty="0"/>
          </a:p>
        </p:txBody>
      </p:sp>
      <p:sp>
        <p:nvSpPr>
          <p:cNvPr id="30" name="TextBox 8">
            <a:extLst>
              <a:ext uri="{FF2B5EF4-FFF2-40B4-BE49-F238E27FC236}">
                <a16:creationId xmlns:a16="http://schemas.microsoft.com/office/drawing/2014/main" id="{62C89451-2DE3-2F40-8347-3042BDE79AC3}"/>
              </a:ext>
            </a:extLst>
          </p:cNvPr>
          <p:cNvSpPr txBox="1"/>
          <p:nvPr/>
        </p:nvSpPr>
        <p:spPr>
          <a:xfrm>
            <a:off x="515442" y="2811119"/>
            <a:ext cx="4323827" cy="1211792"/>
          </a:xfrm>
          <a:prstGeom prst="rect">
            <a:avLst/>
          </a:prstGeom>
          <a:noFill/>
        </p:spPr>
        <p:txBody>
          <a:bodyPr wrap="square" rtlCol="0">
            <a:spAutoFit/>
          </a:bodyPr>
          <a:lstStyle/>
          <a:p>
            <a:r>
              <a:rPr lang="de-DE" b="1" dirty="0">
                <a:solidFill>
                  <a:schemeClr val="accent6"/>
                </a:solidFill>
              </a:rPr>
              <a:t>WATER </a:t>
            </a:r>
            <a:r>
              <a:rPr lang="de-DE" dirty="0"/>
              <a:t>AND </a:t>
            </a:r>
            <a:r>
              <a:rPr lang="de-DE" b="1" dirty="0">
                <a:solidFill>
                  <a:schemeClr val="accent2"/>
                </a:solidFill>
              </a:rPr>
              <a:t>FOOD</a:t>
            </a:r>
          </a:p>
          <a:p>
            <a:pPr marL="285750" indent="-285750">
              <a:buFont typeface="Arial" panose="020B0604020202020204" pitchFamily="34" charset="0"/>
              <a:buChar char="•"/>
            </a:pPr>
            <a:r>
              <a:rPr lang="de-DE" dirty="0" err="1"/>
              <a:t>Hydroponics</a:t>
            </a:r>
            <a:endParaRPr lang="de-DE" dirty="0"/>
          </a:p>
          <a:p>
            <a:pPr marL="285750" indent="-285750">
              <a:buFont typeface="Arial" panose="020B0604020202020204" pitchFamily="34" charset="0"/>
              <a:buChar char="•"/>
            </a:pPr>
            <a:r>
              <a:rPr lang="de-DE" dirty="0"/>
              <a:t>Irrigation</a:t>
            </a:r>
          </a:p>
          <a:p>
            <a:pPr marL="285750" indent="-285750">
              <a:buFont typeface="Arial" panose="020B0604020202020204" pitchFamily="34" charset="0"/>
              <a:buChar char="•"/>
            </a:pPr>
            <a:r>
              <a:rPr lang="de-DE" dirty="0" err="1"/>
              <a:t>Mulching</a:t>
            </a:r>
            <a:endParaRPr lang="en-US" dirty="0"/>
          </a:p>
        </p:txBody>
      </p:sp>
      <p:sp>
        <p:nvSpPr>
          <p:cNvPr id="31" name="Rectangle 30">
            <a:extLst>
              <a:ext uri="{FF2B5EF4-FFF2-40B4-BE49-F238E27FC236}">
                <a16:creationId xmlns:a16="http://schemas.microsoft.com/office/drawing/2014/main" id="{A1A13744-0532-8843-A987-5CE4E47455FE}"/>
              </a:ext>
            </a:extLst>
          </p:cNvPr>
          <p:cNvSpPr/>
          <p:nvPr/>
        </p:nvSpPr>
        <p:spPr>
          <a:xfrm>
            <a:off x="4553940" y="2765746"/>
            <a:ext cx="3872502" cy="3226909"/>
          </a:xfrm>
          <a:prstGeom prst="rect">
            <a:avLst/>
          </a:prstGeom>
          <a:ln>
            <a:solidFill>
              <a:srgbClr val="E95A1F"/>
            </a:solidFill>
          </a:ln>
        </p:spPr>
        <p:style>
          <a:lnRef idx="2">
            <a:schemeClr val="accent1"/>
          </a:lnRef>
          <a:fillRef idx="1">
            <a:schemeClr val="lt1"/>
          </a:fillRef>
          <a:effectRef idx="0">
            <a:schemeClr val="accent1"/>
          </a:effectRef>
          <a:fontRef idx="minor">
            <a:schemeClr val="dk1"/>
          </a:fontRef>
        </p:style>
        <p:txBody>
          <a:bodyPr rtlCol="0" anchor="ctr"/>
          <a:lstStyle/>
          <a:p>
            <a:endParaRPr lang="en-US" sz="2000" b="1" dirty="0"/>
          </a:p>
        </p:txBody>
      </p:sp>
      <p:sp>
        <p:nvSpPr>
          <p:cNvPr id="32" name="TextBox 31">
            <a:extLst>
              <a:ext uri="{FF2B5EF4-FFF2-40B4-BE49-F238E27FC236}">
                <a16:creationId xmlns:a16="http://schemas.microsoft.com/office/drawing/2014/main" id="{60DDBC9B-1A90-BB40-B8C4-0E47EB94F546}"/>
              </a:ext>
            </a:extLst>
          </p:cNvPr>
          <p:cNvSpPr txBox="1"/>
          <p:nvPr/>
        </p:nvSpPr>
        <p:spPr>
          <a:xfrm>
            <a:off x="4603324" y="2785549"/>
            <a:ext cx="4323827" cy="3414781"/>
          </a:xfrm>
          <a:prstGeom prst="rect">
            <a:avLst/>
          </a:prstGeom>
          <a:noFill/>
        </p:spPr>
        <p:txBody>
          <a:bodyPr wrap="square" rtlCol="0">
            <a:spAutoFit/>
          </a:bodyPr>
          <a:lstStyle/>
          <a:p>
            <a:r>
              <a:rPr lang="de-DE" b="1" dirty="0">
                <a:solidFill>
                  <a:srgbClr val="D45E14"/>
                </a:solidFill>
              </a:rPr>
              <a:t>ENERGY </a:t>
            </a:r>
            <a:r>
              <a:rPr lang="de-DE" dirty="0"/>
              <a:t>AND </a:t>
            </a:r>
            <a:r>
              <a:rPr lang="de-DE" b="1" dirty="0">
                <a:solidFill>
                  <a:schemeClr val="accent6"/>
                </a:solidFill>
              </a:rPr>
              <a:t>WATER</a:t>
            </a:r>
          </a:p>
          <a:p>
            <a:pPr marL="285750" indent="-285750">
              <a:buFont typeface="Arial" panose="020B0604020202020204" pitchFamily="34" charset="0"/>
              <a:buChar char="•"/>
            </a:pPr>
            <a:r>
              <a:rPr lang="de-DE" dirty="0"/>
              <a:t>Hydropower</a:t>
            </a:r>
          </a:p>
          <a:p>
            <a:pPr marL="285750" indent="-285750">
              <a:buFont typeface="Arial" panose="020B0604020202020204" pitchFamily="34" charset="0"/>
              <a:buChar char="•"/>
            </a:pPr>
            <a:r>
              <a:rPr lang="de-DE" dirty="0"/>
              <a:t>UV- </a:t>
            </a:r>
            <a:r>
              <a:rPr lang="de-DE" dirty="0" err="1"/>
              <a:t>or</a:t>
            </a:r>
            <a:r>
              <a:rPr lang="de-DE" dirty="0"/>
              <a:t> </a:t>
            </a:r>
            <a:r>
              <a:rPr lang="de-DE" dirty="0" err="1"/>
              <a:t>Ozone-Desinfection</a:t>
            </a:r>
            <a:r>
              <a:rPr lang="de-DE" dirty="0"/>
              <a:t> </a:t>
            </a:r>
          </a:p>
          <a:p>
            <a:pPr marL="285750" indent="-285750">
              <a:buFont typeface="Arial" panose="020B0604020202020204" pitchFamily="34" charset="0"/>
              <a:buChar char="•"/>
            </a:pPr>
            <a:r>
              <a:rPr lang="de-DE" dirty="0" err="1"/>
              <a:t>Water</a:t>
            </a:r>
            <a:r>
              <a:rPr lang="de-DE" dirty="0"/>
              <a:t> </a:t>
            </a:r>
            <a:r>
              <a:rPr lang="de-DE" dirty="0" err="1"/>
              <a:t>and</a:t>
            </a:r>
            <a:r>
              <a:rPr lang="de-DE" dirty="0"/>
              <a:t> </a:t>
            </a:r>
            <a:r>
              <a:rPr lang="de-DE" dirty="0" err="1"/>
              <a:t>Electricity</a:t>
            </a:r>
            <a:r>
              <a:rPr lang="de-DE" dirty="0"/>
              <a:t> </a:t>
            </a:r>
            <a:br>
              <a:rPr lang="de-DE" dirty="0"/>
            </a:br>
            <a:r>
              <a:rPr lang="de-DE" dirty="0" err="1"/>
              <a:t>Cogeneration</a:t>
            </a:r>
            <a:r>
              <a:rPr lang="de-DE" dirty="0"/>
              <a:t> Systems</a:t>
            </a:r>
          </a:p>
          <a:p>
            <a:pPr marL="285750" indent="-285750">
              <a:buFont typeface="Arial" panose="020B0604020202020204" pitchFamily="34" charset="0"/>
              <a:buChar char="•"/>
            </a:pPr>
            <a:r>
              <a:rPr lang="de-DE" dirty="0" err="1" smtClean="0"/>
              <a:t>Renewable</a:t>
            </a:r>
            <a:r>
              <a:rPr lang="de-DE" dirty="0" smtClean="0"/>
              <a:t> </a:t>
            </a:r>
            <a:r>
              <a:rPr lang="de-DE" dirty="0" err="1" smtClean="0"/>
              <a:t>Desalination</a:t>
            </a:r>
            <a:endParaRPr lang="de-DE" dirty="0"/>
          </a:p>
          <a:p>
            <a:pPr marL="285750" indent="-285750">
              <a:buFont typeface="Arial" panose="020B0604020202020204" pitchFamily="34" charset="0"/>
              <a:buChar char="•"/>
            </a:pPr>
            <a:r>
              <a:rPr lang="de-DE" dirty="0" err="1"/>
              <a:t>Humidification-Dehumidification</a:t>
            </a:r>
            <a:endParaRPr lang="de-DE" dirty="0"/>
          </a:p>
          <a:p>
            <a:pPr marL="285750" indent="-285750">
              <a:buFont typeface="Arial" panose="020B0604020202020204" pitchFamily="34" charset="0"/>
              <a:buChar char="•"/>
            </a:pPr>
            <a:r>
              <a:rPr lang="de-DE" dirty="0" err="1"/>
              <a:t>Wastewater</a:t>
            </a:r>
            <a:r>
              <a:rPr lang="de-DE" dirty="0"/>
              <a:t> Treatment </a:t>
            </a:r>
          </a:p>
          <a:p>
            <a:pPr marL="285750" indent="-285750">
              <a:buFont typeface="Arial" panose="020B0604020202020204" pitchFamily="34" charset="0"/>
              <a:buChar char="•"/>
            </a:pPr>
            <a:r>
              <a:rPr lang="de-DE" dirty="0"/>
              <a:t>Membrane </a:t>
            </a:r>
            <a:r>
              <a:rPr lang="de-DE" dirty="0" err="1"/>
              <a:t>Distillation</a:t>
            </a:r>
            <a:endParaRPr lang="de-DE" dirty="0"/>
          </a:p>
          <a:p>
            <a:pPr marL="285750" indent="-285750">
              <a:buFont typeface="Arial" panose="020B0604020202020204" pitchFamily="34" charset="0"/>
              <a:buChar char="•"/>
            </a:pPr>
            <a:r>
              <a:rPr lang="de-DE" dirty="0"/>
              <a:t>Solar Still</a:t>
            </a:r>
          </a:p>
          <a:p>
            <a:pPr marL="285750" indent="-285750">
              <a:buFont typeface="Arial" panose="020B0604020202020204" pitchFamily="34" charset="0"/>
              <a:buChar char="•"/>
            </a:pPr>
            <a:r>
              <a:rPr lang="de-DE" dirty="0"/>
              <a:t>Floating </a:t>
            </a:r>
            <a:r>
              <a:rPr lang="de-DE" dirty="0" smtClean="0"/>
              <a:t>PV</a:t>
            </a:r>
          </a:p>
          <a:p>
            <a:endParaRPr lang="de-DE" dirty="0"/>
          </a:p>
        </p:txBody>
      </p:sp>
      <p:sp>
        <p:nvSpPr>
          <p:cNvPr id="33" name="Rectangle 32">
            <a:extLst>
              <a:ext uri="{FF2B5EF4-FFF2-40B4-BE49-F238E27FC236}">
                <a16:creationId xmlns:a16="http://schemas.microsoft.com/office/drawing/2014/main" id="{1369924A-A302-2943-83A6-618CEAE71057}"/>
              </a:ext>
            </a:extLst>
          </p:cNvPr>
          <p:cNvSpPr/>
          <p:nvPr/>
        </p:nvSpPr>
        <p:spPr>
          <a:xfrm>
            <a:off x="8755668" y="2765747"/>
            <a:ext cx="3872502" cy="32365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sz="2000" b="1" dirty="0"/>
          </a:p>
        </p:txBody>
      </p:sp>
      <p:sp>
        <p:nvSpPr>
          <p:cNvPr id="34" name="TextBox 33">
            <a:extLst>
              <a:ext uri="{FF2B5EF4-FFF2-40B4-BE49-F238E27FC236}">
                <a16:creationId xmlns:a16="http://schemas.microsoft.com/office/drawing/2014/main" id="{82644B42-70E1-8D4F-B13B-32445FD562B6}"/>
              </a:ext>
            </a:extLst>
          </p:cNvPr>
          <p:cNvSpPr txBox="1"/>
          <p:nvPr/>
        </p:nvSpPr>
        <p:spPr>
          <a:xfrm>
            <a:off x="8831105" y="2771168"/>
            <a:ext cx="4323827" cy="2609964"/>
          </a:xfrm>
          <a:prstGeom prst="rect">
            <a:avLst/>
          </a:prstGeom>
          <a:noFill/>
        </p:spPr>
        <p:txBody>
          <a:bodyPr wrap="square" rtlCol="0">
            <a:spAutoFit/>
          </a:bodyPr>
          <a:lstStyle/>
          <a:p>
            <a:r>
              <a:rPr lang="de-DE" b="1" dirty="0">
                <a:solidFill>
                  <a:schemeClr val="accent2"/>
                </a:solidFill>
              </a:rPr>
              <a:t>FOOD </a:t>
            </a:r>
            <a:r>
              <a:rPr lang="de-DE" dirty="0"/>
              <a:t>AND </a:t>
            </a:r>
            <a:r>
              <a:rPr lang="de-DE" b="1" dirty="0">
                <a:solidFill>
                  <a:srgbClr val="D45E14"/>
                </a:solidFill>
              </a:rPr>
              <a:t>ENERGY</a:t>
            </a:r>
          </a:p>
          <a:p>
            <a:pPr marL="285750" indent="-285750">
              <a:buFont typeface="Arial" panose="020B0604020202020204" pitchFamily="34" charset="0"/>
              <a:buChar char="•"/>
            </a:pPr>
            <a:r>
              <a:rPr lang="de-DE" dirty="0" err="1"/>
              <a:t>Bioenergy</a:t>
            </a:r>
            <a:endParaRPr lang="de-DE" dirty="0"/>
          </a:p>
          <a:p>
            <a:pPr marL="285750" indent="-285750">
              <a:buFont typeface="Arial" panose="020B0604020202020204" pitchFamily="34" charset="0"/>
              <a:buChar char="•"/>
            </a:pPr>
            <a:r>
              <a:rPr lang="de-DE" dirty="0"/>
              <a:t>Food Processing (</a:t>
            </a:r>
            <a:r>
              <a:rPr lang="de-DE" dirty="0" err="1"/>
              <a:t>Drying</a:t>
            </a:r>
            <a:r>
              <a:rPr lang="de-DE" dirty="0"/>
              <a:t>, </a:t>
            </a:r>
            <a:br>
              <a:rPr lang="de-DE" dirty="0"/>
            </a:br>
            <a:r>
              <a:rPr lang="de-DE" dirty="0" err="1"/>
              <a:t>Cooling</a:t>
            </a:r>
            <a:r>
              <a:rPr lang="de-DE" dirty="0"/>
              <a:t>, </a:t>
            </a:r>
            <a:r>
              <a:rPr lang="de-DE" dirty="0" err="1"/>
              <a:t>Cooking</a:t>
            </a:r>
            <a:r>
              <a:rPr lang="de-DE" dirty="0"/>
              <a:t>)</a:t>
            </a:r>
          </a:p>
          <a:p>
            <a:pPr marL="285750" indent="-285750">
              <a:buFont typeface="Arial" panose="020B0604020202020204" pitchFamily="34" charset="0"/>
              <a:buChar char="•"/>
            </a:pPr>
            <a:r>
              <a:rPr lang="de-DE" dirty="0"/>
              <a:t>Food Storage</a:t>
            </a:r>
          </a:p>
          <a:p>
            <a:pPr marL="285750" indent="-285750">
              <a:buFont typeface="Arial" panose="020B0604020202020204" pitchFamily="34" charset="0"/>
              <a:buChar char="•"/>
            </a:pPr>
            <a:r>
              <a:rPr lang="de-DE" dirty="0" err="1"/>
              <a:t>Residues</a:t>
            </a:r>
            <a:endParaRPr lang="de-DE" dirty="0"/>
          </a:p>
          <a:p>
            <a:pPr marL="285750" indent="-285750">
              <a:buFont typeface="Arial" panose="020B0604020202020204" pitchFamily="34" charset="0"/>
              <a:buChar char="•"/>
            </a:pPr>
            <a:r>
              <a:rPr lang="de-DE" dirty="0" err="1"/>
              <a:t>Composting</a:t>
            </a:r>
            <a:r>
              <a:rPr lang="de-DE" dirty="0"/>
              <a:t> (</a:t>
            </a:r>
            <a:r>
              <a:rPr lang="de-DE" dirty="0" err="1"/>
              <a:t>Fertilizer</a:t>
            </a:r>
            <a:r>
              <a:rPr lang="de-DE" dirty="0"/>
              <a:t> out </a:t>
            </a:r>
            <a:r>
              <a:rPr lang="de-DE" dirty="0" err="1"/>
              <a:t>of</a:t>
            </a:r>
            <a:r>
              <a:rPr lang="de-DE" dirty="0"/>
              <a:t> </a:t>
            </a:r>
          </a:p>
          <a:p>
            <a:r>
              <a:rPr lang="de-DE" dirty="0"/>
              <a:t>     </a:t>
            </a:r>
            <a:r>
              <a:rPr lang="de-DE" dirty="0" err="1"/>
              <a:t>organic</a:t>
            </a:r>
            <a:r>
              <a:rPr lang="de-DE" dirty="0"/>
              <a:t> </a:t>
            </a:r>
            <a:r>
              <a:rPr lang="de-DE" dirty="0" err="1"/>
              <a:t>waste</a:t>
            </a:r>
            <a:r>
              <a:rPr lang="de-DE" dirty="0"/>
              <a:t> </a:t>
            </a:r>
            <a:r>
              <a:rPr lang="de-DE" dirty="0" err="1"/>
              <a:t>residues</a:t>
            </a:r>
            <a:r>
              <a:rPr lang="de-DE"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72428711"/>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Costs</a:t>
            </a:r>
            <a:r>
              <a:rPr lang="de-DE" dirty="0" smtClean="0"/>
              <a:t> – an </a:t>
            </a:r>
            <a:r>
              <a:rPr lang="de-DE" dirty="0" err="1" smtClean="0"/>
              <a:t>example</a:t>
            </a:r>
            <a:r>
              <a:rPr lang="de-DE" dirty="0" smtClean="0"/>
              <a:t> </a:t>
            </a:r>
            <a:r>
              <a:rPr lang="de-DE" dirty="0" err="1" smtClean="0"/>
              <a:t>from</a:t>
            </a:r>
            <a:r>
              <a:rPr lang="de-DE" dirty="0" smtClean="0"/>
              <a:t> </a:t>
            </a:r>
            <a:r>
              <a:rPr lang="de-DE" dirty="0" err="1" smtClean="0"/>
              <a:t>Australia</a:t>
            </a:r>
            <a:endParaRPr lang="en-US" dirty="0"/>
          </a:p>
        </p:txBody>
      </p:sp>
      <p:sp>
        <p:nvSpPr>
          <p:cNvPr id="3" name="Text Placeholder 2"/>
          <p:cNvSpPr>
            <a:spLocks noGrp="1"/>
          </p:cNvSpPr>
          <p:nvPr>
            <p:ph type="body" sz="quarter" idx="10"/>
          </p:nvPr>
        </p:nvSpPr>
        <p:spPr>
          <a:xfrm>
            <a:off x="519952" y="1405680"/>
            <a:ext cx="11880000" cy="178269"/>
          </a:xfrm>
        </p:spPr>
        <p:txBody>
          <a:bodyPr/>
          <a:lstStyle/>
          <a:p>
            <a:r>
              <a:rPr lang="de-DE" dirty="0" smtClean="0">
                <a:solidFill>
                  <a:schemeClr val="bg2">
                    <a:lumMod val="25000"/>
                  </a:schemeClr>
                </a:solidFill>
              </a:rPr>
              <a:t>Table 1: </a:t>
            </a:r>
            <a:r>
              <a:rPr lang="en-US" dirty="0">
                <a:solidFill>
                  <a:schemeClr val="bg2">
                    <a:lumMod val="25000"/>
                  </a:schemeClr>
                </a:solidFill>
              </a:rPr>
              <a:t>Summary of MAR scheme and indicative </a:t>
            </a:r>
            <a:r>
              <a:rPr lang="en-US" dirty="0" smtClean="0">
                <a:solidFill>
                  <a:schemeClr val="bg2">
                    <a:lumMod val="25000"/>
                  </a:schemeClr>
                </a:solidFill>
              </a:rPr>
              <a:t>costs (</a:t>
            </a:r>
            <a:r>
              <a:rPr lang="de-DE" dirty="0" err="1" smtClean="0">
                <a:solidFill>
                  <a:schemeClr val="bg2">
                    <a:lumMod val="25000"/>
                  </a:schemeClr>
                </a:solidFill>
              </a:rPr>
              <a:t>Vanderzalm</a:t>
            </a:r>
            <a:r>
              <a:rPr lang="de-DE" dirty="0" smtClean="0">
                <a:solidFill>
                  <a:schemeClr val="bg2">
                    <a:lumMod val="25000"/>
                  </a:schemeClr>
                </a:solidFill>
              </a:rPr>
              <a:t> et al., 2022)</a:t>
            </a:r>
            <a:endParaRPr lang="en-US" dirty="0">
              <a:solidFill>
                <a:schemeClr val="bg2">
                  <a:lumMod val="25000"/>
                </a:schemeClr>
              </a:solidFill>
            </a:endParaRPr>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10</a:t>
            </a:fld>
            <a:endParaRPr lang="de-DE" sz="14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426172" y="1714495"/>
            <a:ext cx="12057194" cy="5584304"/>
          </a:xfrm>
          <a:prstGeom prst="rect">
            <a:avLst/>
          </a:prstGeom>
        </p:spPr>
      </p:pic>
      <p:sp>
        <p:nvSpPr>
          <p:cNvPr id="7" name="TextBox 6"/>
          <p:cNvSpPr txBox="1"/>
          <p:nvPr/>
        </p:nvSpPr>
        <p:spPr>
          <a:xfrm>
            <a:off x="519952" y="7719197"/>
            <a:ext cx="8821271" cy="523220"/>
          </a:xfrm>
          <a:prstGeom prst="rect">
            <a:avLst/>
          </a:prstGeom>
          <a:noFill/>
        </p:spPr>
        <p:txBody>
          <a:bodyPr wrap="square" rtlCol="0">
            <a:spAutoFit/>
          </a:bodyPr>
          <a:lstStyle/>
          <a:p>
            <a:r>
              <a:rPr lang="en-US" sz="2800" b="1" dirty="0" smtClean="0">
                <a:solidFill>
                  <a:schemeClr val="accent3"/>
                </a:solidFill>
                <a:sym typeface="Wingdings" panose="05000000000000000000" pitchFamily="2" charset="2"/>
              </a:rPr>
              <a:t> </a:t>
            </a:r>
            <a:r>
              <a:rPr lang="en-US" sz="2800" b="1" dirty="0" err="1" smtClean="0">
                <a:solidFill>
                  <a:schemeClr val="accent3"/>
                </a:solidFill>
              </a:rPr>
              <a:t>levelized</a:t>
            </a:r>
            <a:r>
              <a:rPr lang="en-US" sz="2800" b="1" dirty="0" smtClean="0">
                <a:solidFill>
                  <a:schemeClr val="accent3"/>
                </a:solidFill>
              </a:rPr>
              <a:t> </a:t>
            </a:r>
            <a:r>
              <a:rPr lang="en-US" sz="2800" b="1" dirty="0">
                <a:solidFill>
                  <a:schemeClr val="accent3"/>
                </a:solidFill>
              </a:rPr>
              <a:t>costs </a:t>
            </a:r>
            <a:r>
              <a:rPr lang="en-US" sz="2800" b="1" dirty="0" smtClean="0">
                <a:solidFill>
                  <a:schemeClr val="accent3"/>
                </a:solidFill>
              </a:rPr>
              <a:t>ranged from </a:t>
            </a:r>
            <a:r>
              <a:rPr lang="en-US" sz="2800" b="1" dirty="0">
                <a:solidFill>
                  <a:schemeClr val="accent3"/>
                </a:solidFill>
              </a:rPr>
              <a:t>US$0.04 </a:t>
            </a:r>
            <a:r>
              <a:rPr lang="en-US" sz="2800" b="1" dirty="0" smtClean="0">
                <a:solidFill>
                  <a:schemeClr val="accent3"/>
                </a:solidFill>
              </a:rPr>
              <a:t>- $</a:t>
            </a:r>
            <a:r>
              <a:rPr lang="en-US" sz="2800" b="1" dirty="0">
                <a:solidFill>
                  <a:schemeClr val="accent3"/>
                </a:solidFill>
              </a:rPr>
              <a:t>0.36/m3 </a:t>
            </a:r>
          </a:p>
        </p:txBody>
      </p:sp>
    </p:spTree>
    <p:extLst>
      <p:ext uri="{BB962C8B-B14F-4D97-AF65-F5344CB8AC3E}">
        <p14:creationId xmlns:p14="http://schemas.microsoft.com/office/powerpoint/2010/main" val="2424898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104036E-5EE0-994A-8104-30BC30443F35}"/>
              </a:ext>
            </a:extLst>
          </p:cNvPr>
          <p:cNvSpPr>
            <a:spLocks noGrp="1"/>
          </p:cNvSpPr>
          <p:nvPr>
            <p:ph type="title"/>
          </p:nvPr>
        </p:nvSpPr>
        <p:spPr/>
        <p:txBody>
          <a:bodyPr/>
          <a:lstStyle/>
          <a:p>
            <a:r>
              <a:rPr lang="de-DE" dirty="0" err="1"/>
              <a:t>Integrating</a:t>
            </a:r>
            <a:r>
              <a:rPr lang="de-DE" dirty="0"/>
              <a:t> MAR </a:t>
            </a:r>
            <a:r>
              <a:rPr lang="de-DE" dirty="0" err="1"/>
              <a:t>into</a:t>
            </a:r>
            <a:r>
              <a:rPr lang="de-DE" dirty="0"/>
              <a:t> </a:t>
            </a:r>
            <a:r>
              <a:rPr lang="de-DE" dirty="0" err="1"/>
              <a:t>nexus</a:t>
            </a:r>
            <a:r>
              <a:rPr lang="de-DE" dirty="0"/>
              <a:t> </a:t>
            </a:r>
            <a:r>
              <a:rPr lang="de-DE" dirty="0" err="1"/>
              <a:t>systems</a:t>
            </a:r>
            <a:endParaRPr lang="de-DE" dirty="0"/>
          </a:p>
        </p:txBody>
      </p:sp>
      <p:sp>
        <p:nvSpPr>
          <p:cNvPr id="2" name="Textplatzhalter 1">
            <a:extLst>
              <a:ext uri="{FF2B5EF4-FFF2-40B4-BE49-F238E27FC236}">
                <a16:creationId xmlns:a16="http://schemas.microsoft.com/office/drawing/2014/main" id="{FA91379D-DB5C-B044-8D00-27127A72EE1C}"/>
              </a:ext>
            </a:extLst>
          </p:cNvPr>
          <p:cNvSpPr>
            <a:spLocks noGrp="1"/>
          </p:cNvSpPr>
          <p:nvPr>
            <p:ph type="body" sz="quarter" idx="10"/>
          </p:nvPr>
        </p:nvSpPr>
        <p:spPr/>
        <p:txBody>
          <a:bodyPr/>
          <a:lstStyle/>
          <a:p>
            <a:r>
              <a:rPr lang="de-DE" dirty="0" err="1"/>
              <a:t>Figure</a:t>
            </a:r>
            <a:r>
              <a:rPr lang="de-DE" dirty="0"/>
              <a:t>: Alexandra </a:t>
            </a:r>
            <a:r>
              <a:rPr lang="de-DE" dirty="0" err="1"/>
              <a:t>Nauditt</a:t>
            </a:r>
            <a:r>
              <a:rPr lang="de-DE" dirty="0"/>
              <a:t>, Silvia </a:t>
            </a:r>
            <a:r>
              <a:rPr lang="de-DE" dirty="0" err="1"/>
              <a:t>Krautzik</a:t>
            </a:r>
            <a:endParaRPr lang="de-DE" dirty="0"/>
          </a:p>
        </p:txBody>
      </p:sp>
      <p:sp>
        <p:nvSpPr>
          <p:cNvPr id="4" name="Foliennummernplatzhalter 3">
            <a:extLst>
              <a:ext uri="{FF2B5EF4-FFF2-40B4-BE49-F238E27FC236}">
                <a16:creationId xmlns:a16="http://schemas.microsoft.com/office/drawing/2014/main" id="{805F279D-3BBD-2242-85ED-1ADC353BD001}"/>
              </a:ext>
            </a:extLst>
          </p:cNvPr>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11</a:t>
            </a:fld>
            <a:endParaRPr lang="de-DE" sz="1400" dirty="0">
              <a:solidFill>
                <a:schemeClr val="bg1"/>
              </a:solidFill>
              <a:latin typeface="Arial" panose="020B0604020202020204" pitchFamily="34" charset="0"/>
              <a:cs typeface="Arial" panose="020B0604020202020204" pitchFamily="34" charset="0"/>
            </a:endParaRPr>
          </a:p>
        </p:txBody>
      </p:sp>
      <p:pic>
        <p:nvPicPr>
          <p:cNvPr id="14" name="Picture 4">
            <a:extLst>
              <a:ext uri="{FF2B5EF4-FFF2-40B4-BE49-F238E27FC236}">
                <a16:creationId xmlns:a16="http://schemas.microsoft.com/office/drawing/2014/main" id="{138DF2A1-4D68-7641-B9C2-5251DC3DB92E}"/>
              </a:ext>
            </a:extLst>
          </p:cNvPr>
          <p:cNvPicPr>
            <a:picLocks noChangeAspect="1"/>
          </p:cNvPicPr>
          <p:nvPr/>
        </p:nvPicPr>
        <p:blipFill rotWithShape="1">
          <a:blip r:embed="rId3">
            <a:extLst>
              <a:ext uri="{28A0092B-C50C-407E-A947-70E740481C1C}">
                <a14:useLocalDpi xmlns:a14="http://schemas.microsoft.com/office/drawing/2010/main" val="0"/>
              </a:ext>
            </a:extLst>
          </a:blip>
          <a:srcRect l="22402" t="3455" r="18233" b="8090"/>
          <a:stretch/>
        </p:blipFill>
        <p:spPr>
          <a:xfrm>
            <a:off x="1778001" y="1332585"/>
            <a:ext cx="8900160" cy="7459536"/>
          </a:xfrm>
          <a:prstGeom prst="rect">
            <a:avLst/>
          </a:prstGeom>
        </p:spPr>
      </p:pic>
    </p:spTree>
    <p:extLst>
      <p:ext uri="{BB962C8B-B14F-4D97-AF65-F5344CB8AC3E}">
        <p14:creationId xmlns:p14="http://schemas.microsoft.com/office/powerpoint/2010/main" val="3616770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Constructed</a:t>
            </a:r>
            <a:r>
              <a:rPr lang="de-DE" dirty="0" smtClean="0"/>
              <a:t> </a:t>
            </a:r>
            <a:r>
              <a:rPr lang="de-DE" dirty="0" err="1" smtClean="0"/>
              <a:t>Wetlands</a:t>
            </a:r>
            <a:endParaRPr lang="en-US" dirty="0"/>
          </a:p>
        </p:txBody>
      </p:sp>
      <p:sp>
        <p:nvSpPr>
          <p:cNvPr id="3" name="Text Placeholder 2"/>
          <p:cNvSpPr>
            <a:spLocks noGrp="1"/>
          </p:cNvSpPr>
          <p:nvPr>
            <p:ph type="body" sz="quarter" idx="10"/>
          </p:nvPr>
        </p:nvSpPr>
        <p:spPr/>
        <p:txBody>
          <a:bodyPr/>
          <a:lstStyle/>
          <a:p>
            <a:r>
              <a:rPr lang="de-DE" dirty="0" smtClean="0"/>
              <a:t>Source: </a:t>
            </a:r>
            <a:r>
              <a:rPr lang="de-DE" dirty="0" err="1" smtClean="0"/>
              <a:t>Samso</a:t>
            </a:r>
            <a:r>
              <a:rPr lang="de-DE" dirty="0" smtClean="0"/>
              <a:t> 2014 </a:t>
            </a:r>
            <a:r>
              <a:rPr lang="en-US" dirty="0"/>
              <a:t>DOI: </a:t>
            </a:r>
          </a:p>
          <a:p>
            <a:r>
              <a:rPr lang="en-US" u="sng" dirty="0" smtClean="0">
                <a:hlinkClick r:id="rId3"/>
              </a:rPr>
              <a:t>10.13140/2.1.1666.3366</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12</a:t>
            </a:fld>
            <a:endParaRPr lang="de-DE" sz="1400" dirty="0">
              <a:solidFill>
                <a:schemeClr val="bg1"/>
              </a:solidFill>
              <a:latin typeface="Arial" panose="020B0604020202020204" pitchFamily="34" charset="0"/>
              <a:cs typeface="Arial" panose="020B0604020202020204" pitchFamily="34" charset="0"/>
            </a:endParaRPr>
          </a:p>
        </p:txBody>
      </p:sp>
      <p:pic>
        <p:nvPicPr>
          <p:cNvPr id="1026" name="Picture 2" descr="https://www.researchgate.net/profile/Roger-Samso/publication/270789091/figure/fig2/AS:614337957879815@1523480991926/Treatment-plant-based-on-Constructed-Wetlands-technology-Verdu-Catalonia-The_W64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611" y="1886963"/>
            <a:ext cx="11939908" cy="6119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674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104036E-5EE0-994A-8104-30BC30443F35}"/>
              </a:ext>
            </a:extLst>
          </p:cNvPr>
          <p:cNvSpPr>
            <a:spLocks noGrp="1"/>
          </p:cNvSpPr>
          <p:nvPr>
            <p:ph type="title"/>
          </p:nvPr>
        </p:nvSpPr>
        <p:spPr/>
        <p:txBody>
          <a:bodyPr/>
          <a:lstStyle/>
          <a:p>
            <a:r>
              <a:rPr lang="de-DE" dirty="0" err="1" smtClean="0"/>
              <a:t>Constructed</a:t>
            </a:r>
            <a:r>
              <a:rPr lang="de-DE" dirty="0" smtClean="0"/>
              <a:t> </a:t>
            </a:r>
            <a:r>
              <a:rPr lang="de-DE" dirty="0" err="1" smtClean="0"/>
              <a:t>Wetlands</a:t>
            </a:r>
            <a:endParaRPr lang="de-DE" dirty="0"/>
          </a:p>
        </p:txBody>
      </p:sp>
      <p:sp>
        <p:nvSpPr>
          <p:cNvPr id="2" name="Textplatzhalter 1">
            <a:extLst>
              <a:ext uri="{FF2B5EF4-FFF2-40B4-BE49-F238E27FC236}">
                <a16:creationId xmlns:a16="http://schemas.microsoft.com/office/drawing/2014/main" id="{FA91379D-DB5C-B044-8D00-27127A72EE1C}"/>
              </a:ext>
            </a:extLst>
          </p:cNvPr>
          <p:cNvSpPr>
            <a:spLocks noGrp="1"/>
          </p:cNvSpPr>
          <p:nvPr>
            <p:ph type="body" sz="quarter" idx="10"/>
          </p:nvPr>
        </p:nvSpPr>
        <p:spPr/>
        <p:txBody>
          <a:bodyPr/>
          <a:lstStyle/>
          <a:p>
            <a:r>
              <a:rPr lang="de-DE" dirty="0" err="1"/>
              <a:t>Figure</a:t>
            </a:r>
            <a:r>
              <a:rPr lang="de-DE" dirty="0"/>
              <a:t>: Alexandra </a:t>
            </a:r>
            <a:r>
              <a:rPr lang="de-DE" dirty="0" err="1"/>
              <a:t>Nauditt</a:t>
            </a:r>
            <a:r>
              <a:rPr lang="de-DE" dirty="0"/>
              <a:t>, Silvia </a:t>
            </a:r>
            <a:r>
              <a:rPr lang="de-DE" dirty="0" err="1"/>
              <a:t>Krautzik</a:t>
            </a:r>
            <a:endParaRPr lang="de-DE" dirty="0"/>
          </a:p>
        </p:txBody>
      </p:sp>
      <p:sp>
        <p:nvSpPr>
          <p:cNvPr id="4" name="Foliennummernplatzhalter 3">
            <a:extLst>
              <a:ext uri="{FF2B5EF4-FFF2-40B4-BE49-F238E27FC236}">
                <a16:creationId xmlns:a16="http://schemas.microsoft.com/office/drawing/2014/main" id="{805F279D-3BBD-2242-85ED-1ADC353BD001}"/>
              </a:ext>
            </a:extLst>
          </p:cNvPr>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13</a:t>
            </a:fld>
            <a:endParaRPr lang="de-DE" sz="14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1064302" y="1828800"/>
            <a:ext cx="7854846" cy="2584169"/>
          </a:xfrm>
          <a:prstGeom prst="rect">
            <a:avLst/>
          </a:prstGeom>
          <a:noFill/>
        </p:spPr>
        <p:txBody>
          <a:bodyPr wrap="square" rtlCol="0">
            <a:spAutoFit/>
          </a:bodyPr>
          <a:lstStyle/>
          <a:p>
            <a:r>
              <a:rPr lang="de-DE" dirty="0" smtClean="0"/>
              <a:t>-</a:t>
            </a:r>
            <a:r>
              <a:rPr lang="de-DE" dirty="0" err="1" smtClean="0"/>
              <a:t>Overview</a:t>
            </a:r>
            <a:r>
              <a:rPr lang="de-DE" dirty="0" smtClean="0"/>
              <a:t> (</a:t>
            </a:r>
            <a:r>
              <a:rPr lang="de-DE" dirty="0" err="1" smtClean="0"/>
              <a:t>Terminology</a:t>
            </a:r>
            <a:r>
              <a:rPr lang="de-DE" dirty="0" smtClean="0"/>
              <a:t>, </a:t>
            </a:r>
            <a:r>
              <a:rPr lang="de-DE" dirty="0" err="1" smtClean="0"/>
              <a:t>Relevance</a:t>
            </a:r>
            <a:r>
              <a:rPr lang="de-DE" dirty="0" smtClean="0"/>
              <a:t>)</a:t>
            </a:r>
          </a:p>
          <a:p>
            <a:r>
              <a:rPr lang="de-DE" dirty="0" smtClean="0"/>
              <a:t>-</a:t>
            </a:r>
            <a:r>
              <a:rPr lang="de-DE" dirty="0" err="1" smtClean="0"/>
              <a:t>Constructed</a:t>
            </a:r>
            <a:r>
              <a:rPr lang="de-DE" dirty="0" smtClean="0"/>
              <a:t> </a:t>
            </a:r>
            <a:r>
              <a:rPr lang="de-DE" dirty="0" err="1" smtClean="0"/>
              <a:t>wetlands</a:t>
            </a:r>
            <a:r>
              <a:rPr lang="de-DE" dirty="0" smtClean="0"/>
              <a:t>: </a:t>
            </a:r>
            <a:r>
              <a:rPr lang="de-DE" dirty="0" err="1" smtClean="0"/>
              <a:t>Function</a:t>
            </a:r>
            <a:r>
              <a:rPr lang="de-DE" dirty="0" smtClean="0"/>
              <a:t> (</a:t>
            </a:r>
            <a:r>
              <a:rPr lang="de-DE" dirty="0" err="1" smtClean="0"/>
              <a:t>removal</a:t>
            </a:r>
            <a:r>
              <a:rPr lang="de-DE" dirty="0" smtClean="0"/>
              <a:t> </a:t>
            </a:r>
            <a:r>
              <a:rPr lang="de-DE" dirty="0" err="1" smtClean="0"/>
              <a:t>mechanisms</a:t>
            </a:r>
            <a:r>
              <a:rPr lang="de-DE" dirty="0" smtClean="0"/>
              <a:t>, </a:t>
            </a:r>
            <a:r>
              <a:rPr lang="de-DE" dirty="0" err="1" smtClean="0"/>
              <a:t>types</a:t>
            </a:r>
            <a:r>
              <a:rPr lang="de-DE" dirty="0" smtClean="0"/>
              <a:t>)</a:t>
            </a:r>
          </a:p>
          <a:p>
            <a:r>
              <a:rPr lang="de-DE" dirty="0" smtClean="0"/>
              <a:t>-Design </a:t>
            </a:r>
            <a:r>
              <a:rPr lang="de-DE" dirty="0" err="1" smtClean="0"/>
              <a:t>and</a:t>
            </a:r>
            <a:r>
              <a:rPr lang="de-DE" dirty="0" smtClean="0"/>
              <a:t> </a:t>
            </a:r>
            <a:r>
              <a:rPr lang="de-DE" dirty="0" err="1" smtClean="0"/>
              <a:t>construction</a:t>
            </a:r>
            <a:r>
              <a:rPr lang="de-DE" dirty="0" smtClean="0"/>
              <a:t> (</a:t>
            </a:r>
            <a:r>
              <a:rPr lang="de-DE" dirty="0" err="1" smtClean="0"/>
              <a:t>categories</a:t>
            </a:r>
            <a:r>
              <a:rPr lang="de-DE" dirty="0" smtClean="0"/>
              <a:t>)</a:t>
            </a:r>
          </a:p>
          <a:p>
            <a:r>
              <a:rPr lang="de-DE" dirty="0" smtClean="0"/>
              <a:t>-operation </a:t>
            </a:r>
            <a:r>
              <a:rPr lang="de-DE" dirty="0" err="1"/>
              <a:t>and</a:t>
            </a:r>
            <a:r>
              <a:rPr lang="de-DE" dirty="0"/>
              <a:t> </a:t>
            </a:r>
            <a:r>
              <a:rPr lang="de-DE" dirty="0" err="1"/>
              <a:t>maintenace</a:t>
            </a:r>
            <a:r>
              <a:rPr lang="de-DE" dirty="0"/>
              <a:t> </a:t>
            </a:r>
            <a:endParaRPr lang="de-DE" dirty="0" smtClean="0"/>
          </a:p>
          <a:p>
            <a:r>
              <a:rPr lang="de-DE" dirty="0" smtClean="0"/>
              <a:t>-</a:t>
            </a:r>
            <a:r>
              <a:rPr lang="de-DE" dirty="0" err="1" smtClean="0"/>
              <a:t>Costs</a:t>
            </a:r>
            <a:endParaRPr lang="de-DE" dirty="0" smtClean="0"/>
          </a:p>
          <a:p>
            <a:r>
              <a:rPr lang="de-DE" dirty="0" smtClean="0"/>
              <a:t>-in </a:t>
            </a:r>
            <a:r>
              <a:rPr lang="de-DE" dirty="0" err="1" smtClean="0"/>
              <a:t>sum</a:t>
            </a:r>
            <a:r>
              <a:rPr lang="de-DE" dirty="0" smtClean="0"/>
              <a:t>: </a:t>
            </a:r>
            <a:r>
              <a:rPr lang="de-DE" dirty="0" err="1" smtClean="0"/>
              <a:t>benefits</a:t>
            </a:r>
            <a:r>
              <a:rPr lang="de-DE" dirty="0" smtClean="0"/>
              <a:t> </a:t>
            </a:r>
            <a:r>
              <a:rPr lang="de-DE" dirty="0" err="1" smtClean="0"/>
              <a:t>and</a:t>
            </a:r>
            <a:r>
              <a:rPr lang="de-DE" dirty="0" smtClean="0"/>
              <a:t> </a:t>
            </a:r>
            <a:r>
              <a:rPr lang="de-DE" dirty="0" err="1" smtClean="0"/>
              <a:t>challenges</a:t>
            </a:r>
            <a:endParaRPr lang="de-DE" dirty="0" smtClean="0"/>
          </a:p>
          <a:p>
            <a:r>
              <a:rPr lang="de-DE" dirty="0" smtClean="0"/>
              <a:t>-trends, </a:t>
            </a:r>
            <a:r>
              <a:rPr lang="de-DE" dirty="0" err="1" smtClean="0"/>
              <a:t>research</a:t>
            </a:r>
            <a:r>
              <a:rPr lang="de-DE" dirty="0" smtClean="0"/>
              <a:t>, </a:t>
            </a:r>
            <a:r>
              <a:rPr lang="de-DE" dirty="0" err="1" smtClean="0"/>
              <a:t>gaps</a:t>
            </a:r>
            <a:endParaRPr lang="de-DE" dirty="0" smtClean="0"/>
          </a:p>
          <a:p>
            <a:r>
              <a:rPr lang="de-DE" dirty="0"/>
              <a:t>-Case </a:t>
            </a:r>
            <a:r>
              <a:rPr lang="de-DE" dirty="0" err="1"/>
              <a:t>study</a:t>
            </a:r>
            <a:endParaRPr lang="de-DE" dirty="0"/>
          </a:p>
          <a:p>
            <a:r>
              <a:rPr lang="de-DE" dirty="0" smtClean="0"/>
              <a:t>-nexus </a:t>
            </a:r>
            <a:r>
              <a:rPr lang="de-DE" dirty="0" err="1" smtClean="0"/>
              <a:t>connections</a:t>
            </a:r>
            <a:endParaRPr lang="de-DE" dirty="0" smtClean="0"/>
          </a:p>
        </p:txBody>
      </p:sp>
    </p:spTree>
    <p:extLst>
      <p:ext uri="{BB962C8B-B14F-4D97-AF65-F5344CB8AC3E}">
        <p14:creationId xmlns:p14="http://schemas.microsoft.com/office/powerpoint/2010/main" val="13622159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How</a:t>
            </a:r>
            <a:r>
              <a:rPr lang="de-DE" dirty="0" smtClean="0"/>
              <a:t> do </a:t>
            </a:r>
            <a:r>
              <a:rPr lang="de-DE" dirty="0" err="1" smtClean="0"/>
              <a:t>constructed</a:t>
            </a:r>
            <a:r>
              <a:rPr lang="de-DE" dirty="0" smtClean="0"/>
              <a:t> </a:t>
            </a:r>
            <a:r>
              <a:rPr lang="de-DE" dirty="0" err="1" smtClean="0"/>
              <a:t>wetlands</a:t>
            </a:r>
            <a:r>
              <a:rPr lang="de-DE" dirty="0" smtClean="0"/>
              <a:t> </a:t>
            </a:r>
            <a:r>
              <a:rPr lang="de-DE" dirty="0" err="1" smtClean="0"/>
              <a:t>work</a:t>
            </a:r>
            <a:r>
              <a:rPr lang="de-DE" dirty="0" smtClean="0"/>
              <a:t>?</a:t>
            </a:r>
            <a:endParaRPr lang="en-US" dirty="0"/>
          </a:p>
        </p:txBody>
      </p:sp>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14</a:t>
            </a:fld>
            <a:endParaRPr lang="de-DE" sz="1400" dirty="0">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a:off x="869430" y="1873770"/>
            <a:ext cx="11257613" cy="1476686"/>
          </a:xfrm>
          <a:prstGeom prst="rect">
            <a:avLst/>
          </a:prstGeom>
          <a:noFill/>
        </p:spPr>
        <p:txBody>
          <a:bodyPr wrap="square" rtlCol="0">
            <a:spAutoFit/>
          </a:bodyPr>
          <a:lstStyle/>
          <a:p>
            <a:r>
              <a:rPr lang="de-DE" dirty="0" err="1" smtClean="0"/>
              <a:t>Physical</a:t>
            </a:r>
            <a:r>
              <a:rPr lang="de-DE" dirty="0" smtClean="0"/>
              <a:t> </a:t>
            </a:r>
            <a:r>
              <a:rPr lang="de-DE" dirty="0" err="1" smtClean="0"/>
              <a:t>processes</a:t>
            </a:r>
            <a:r>
              <a:rPr lang="de-DE" dirty="0" smtClean="0"/>
              <a:t>:</a:t>
            </a:r>
          </a:p>
          <a:p>
            <a:endParaRPr lang="de-DE" dirty="0" smtClean="0"/>
          </a:p>
          <a:p>
            <a:r>
              <a:rPr lang="de-DE" dirty="0" smtClean="0"/>
              <a:t>Chemical </a:t>
            </a:r>
            <a:r>
              <a:rPr lang="de-DE" dirty="0" err="1" smtClean="0"/>
              <a:t>processes</a:t>
            </a:r>
            <a:r>
              <a:rPr lang="de-DE" dirty="0" smtClean="0"/>
              <a:t>:</a:t>
            </a:r>
            <a:endParaRPr lang="de-DE" dirty="0"/>
          </a:p>
          <a:p>
            <a:endParaRPr lang="de-DE" dirty="0"/>
          </a:p>
          <a:p>
            <a:r>
              <a:rPr lang="de-DE" dirty="0" smtClean="0"/>
              <a:t>Biological </a:t>
            </a:r>
            <a:r>
              <a:rPr lang="de-DE" dirty="0" err="1" smtClean="0"/>
              <a:t>processes</a:t>
            </a:r>
            <a:r>
              <a:rPr lang="de-DE" dirty="0" smtClean="0"/>
              <a:t>:</a:t>
            </a:r>
            <a:endParaRPr lang="en-US" dirty="0"/>
          </a:p>
        </p:txBody>
      </p:sp>
    </p:spTree>
    <p:extLst>
      <p:ext uri="{BB962C8B-B14F-4D97-AF65-F5344CB8AC3E}">
        <p14:creationId xmlns:p14="http://schemas.microsoft.com/office/powerpoint/2010/main" val="2407427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Types</a:t>
            </a:r>
            <a:r>
              <a:rPr lang="de-DE" dirty="0" smtClean="0"/>
              <a:t> </a:t>
            </a:r>
            <a:r>
              <a:rPr lang="de-DE" dirty="0" err="1" smtClean="0"/>
              <a:t>of</a:t>
            </a:r>
            <a:r>
              <a:rPr lang="de-DE" dirty="0" smtClean="0"/>
              <a:t> </a:t>
            </a:r>
            <a:r>
              <a:rPr lang="de-DE" dirty="0" err="1" smtClean="0"/>
              <a:t>constructed</a:t>
            </a:r>
            <a:r>
              <a:rPr lang="de-DE" dirty="0" smtClean="0"/>
              <a:t> </a:t>
            </a:r>
            <a:r>
              <a:rPr lang="de-DE" dirty="0" err="1" smtClean="0"/>
              <a:t>wetlands</a:t>
            </a:r>
            <a:endParaRPr lang="en-US" dirty="0"/>
          </a:p>
        </p:txBody>
      </p:sp>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15</a:t>
            </a:fld>
            <a:endParaRPr lang="de-DE" sz="1400" dirty="0">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a:off x="660400" y="1710267"/>
            <a:ext cx="7789333" cy="1199816"/>
          </a:xfrm>
          <a:prstGeom prst="rect">
            <a:avLst/>
          </a:prstGeom>
          <a:noFill/>
        </p:spPr>
        <p:txBody>
          <a:bodyPr wrap="square" rtlCol="0">
            <a:spAutoFit/>
          </a:bodyPr>
          <a:lstStyle/>
          <a:p>
            <a:r>
              <a:rPr lang="en-US" dirty="0"/>
              <a:t>three types of constructed wetlands discussed in this chapter are: 1) horizontal subsurface flow constructed wetlands, 2) horizontal free water surface flow constructed wetlands, and 3) vertical flow constructed wetlands.</a:t>
            </a:r>
          </a:p>
        </p:txBody>
      </p:sp>
    </p:spTree>
    <p:extLst>
      <p:ext uri="{BB962C8B-B14F-4D97-AF65-F5344CB8AC3E}">
        <p14:creationId xmlns:p14="http://schemas.microsoft.com/office/powerpoint/2010/main" val="4243827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Implementation - Site-</a:t>
            </a:r>
            <a:r>
              <a:rPr lang="de-DE" dirty="0" err="1" smtClean="0"/>
              <a:t>specific</a:t>
            </a:r>
            <a:r>
              <a:rPr lang="de-DE" dirty="0" smtClean="0"/>
              <a:t> </a:t>
            </a:r>
            <a:r>
              <a:rPr lang="de-DE" dirty="0" err="1" smtClean="0"/>
              <a:t>considerations</a:t>
            </a:r>
            <a:endParaRPr lang="en-US" dirty="0"/>
          </a:p>
        </p:txBody>
      </p:sp>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16</a:t>
            </a:fld>
            <a:endParaRPr lang="de-DE" sz="1400" dirty="0">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a:off x="704538" y="1693889"/>
            <a:ext cx="10864316" cy="1753557"/>
          </a:xfrm>
          <a:prstGeom prst="rect">
            <a:avLst/>
          </a:prstGeom>
          <a:noFill/>
        </p:spPr>
        <p:txBody>
          <a:bodyPr wrap="square" rtlCol="0">
            <a:spAutoFit/>
          </a:bodyPr>
          <a:lstStyle/>
          <a:p>
            <a:r>
              <a:rPr lang="de-DE" dirty="0" smtClean="0"/>
              <a:t>Location</a:t>
            </a:r>
          </a:p>
          <a:p>
            <a:endParaRPr lang="de-DE" dirty="0"/>
          </a:p>
          <a:p>
            <a:endParaRPr lang="de-DE" dirty="0" smtClean="0"/>
          </a:p>
          <a:p>
            <a:r>
              <a:rPr lang="de-DE" dirty="0" err="1" smtClean="0"/>
              <a:t>Residental</a:t>
            </a:r>
            <a:r>
              <a:rPr lang="de-DE" dirty="0" smtClean="0"/>
              <a:t> </a:t>
            </a:r>
            <a:r>
              <a:rPr lang="de-DE" dirty="0" err="1" smtClean="0"/>
              <a:t>areas</a:t>
            </a:r>
            <a:r>
              <a:rPr lang="de-DE" dirty="0" smtClean="0"/>
              <a:t>, </a:t>
            </a:r>
            <a:r>
              <a:rPr lang="de-DE" dirty="0" err="1" smtClean="0"/>
              <a:t>odor</a:t>
            </a:r>
            <a:r>
              <a:rPr lang="de-DE" dirty="0" smtClean="0"/>
              <a:t> </a:t>
            </a:r>
          </a:p>
          <a:p>
            <a:endParaRPr lang="de-DE" dirty="0"/>
          </a:p>
          <a:p>
            <a:endParaRPr lang="en-US" dirty="0"/>
          </a:p>
        </p:txBody>
      </p:sp>
    </p:spTree>
    <p:extLst>
      <p:ext uri="{BB962C8B-B14F-4D97-AF65-F5344CB8AC3E}">
        <p14:creationId xmlns:p14="http://schemas.microsoft.com/office/powerpoint/2010/main" val="16482264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Operation </a:t>
            </a:r>
            <a:r>
              <a:rPr lang="de-DE" dirty="0" err="1" smtClean="0"/>
              <a:t>and</a:t>
            </a:r>
            <a:r>
              <a:rPr lang="de-DE" dirty="0" smtClean="0"/>
              <a:t> Maintenance</a:t>
            </a:r>
            <a:endParaRPr lang="en-US" dirty="0"/>
          </a:p>
        </p:txBody>
      </p:sp>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17</a:t>
            </a:fld>
            <a:endParaRPr lang="de-DE"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0347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Costs</a:t>
            </a:r>
            <a:endParaRPr lang="en-US" dirty="0"/>
          </a:p>
        </p:txBody>
      </p:sp>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18</a:t>
            </a:fld>
            <a:endParaRPr lang="de-DE"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117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In a </a:t>
            </a:r>
            <a:r>
              <a:rPr lang="de-DE" dirty="0" err="1"/>
              <a:t>nutshell</a:t>
            </a:r>
            <a:r>
              <a:rPr lang="de-DE" dirty="0"/>
              <a:t>: </a:t>
            </a:r>
            <a:r>
              <a:rPr lang="de-DE" dirty="0" err="1"/>
              <a:t>benefits</a:t>
            </a:r>
            <a:r>
              <a:rPr lang="de-DE" dirty="0"/>
              <a:t> </a:t>
            </a:r>
            <a:r>
              <a:rPr lang="de-DE" dirty="0" err="1"/>
              <a:t>and</a:t>
            </a:r>
            <a:r>
              <a:rPr lang="de-DE" dirty="0"/>
              <a:t> </a:t>
            </a:r>
            <a:r>
              <a:rPr lang="de-DE" dirty="0" err="1"/>
              <a:t>challenges</a:t>
            </a:r>
            <a:endParaRPr lang="en-US" dirty="0"/>
          </a:p>
        </p:txBody>
      </p:sp>
      <p:sp>
        <p:nvSpPr>
          <p:cNvPr id="3" name="Text Placeholder 2"/>
          <p:cNvSpPr>
            <a:spLocks noGrp="1"/>
          </p:cNvSpPr>
          <p:nvPr>
            <p:ph type="body" sz="quarter" idx="10"/>
          </p:nvPr>
        </p:nvSpPr>
        <p:spPr/>
        <p:txBody>
          <a:bodyPr/>
          <a:lstStyle/>
          <a:p>
            <a:r>
              <a:rPr lang="en-US" dirty="0" err="1" smtClean="0">
                <a:ea typeface="Helvetica Neue"/>
                <a:sym typeface="Helvetica Neue"/>
              </a:rPr>
              <a:t>Mitsch</a:t>
            </a:r>
            <a:r>
              <a:rPr lang="en-US" dirty="0">
                <a:ea typeface="Helvetica Neue"/>
                <a:sym typeface="Helvetica Neue"/>
              </a:rPr>
              <a:t> </a:t>
            </a:r>
            <a:r>
              <a:rPr lang="en-US" dirty="0" smtClean="0">
                <a:ea typeface="Helvetica Neue"/>
                <a:sym typeface="Helvetica Neue"/>
              </a:rPr>
              <a:t>et al., 2015</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19</a:t>
            </a:fld>
            <a:endParaRPr lang="de-DE" sz="1400" dirty="0">
              <a:solidFill>
                <a:schemeClr val="bg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047101219"/>
              </p:ext>
            </p:extLst>
          </p:nvPr>
        </p:nvGraphicFramePr>
        <p:xfrm>
          <a:off x="352212" y="1169321"/>
          <a:ext cx="12398588" cy="7798291"/>
        </p:xfrm>
        <a:graphic>
          <a:graphicData uri="http://schemas.openxmlformats.org/drawingml/2006/table">
            <a:tbl>
              <a:tblPr firstRow="1" bandRow="1">
                <a:tableStyleId>{69C7853C-536D-4A76-A0AE-DD22124D55A5}</a:tableStyleId>
              </a:tblPr>
              <a:tblGrid>
                <a:gridCol w="6199294">
                  <a:extLst>
                    <a:ext uri="{9D8B030D-6E8A-4147-A177-3AD203B41FA5}">
                      <a16:colId xmlns:a16="http://schemas.microsoft.com/office/drawing/2014/main" val="3046070083"/>
                    </a:ext>
                  </a:extLst>
                </a:gridCol>
                <a:gridCol w="6199294">
                  <a:extLst>
                    <a:ext uri="{9D8B030D-6E8A-4147-A177-3AD203B41FA5}">
                      <a16:colId xmlns:a16="http://schemas.microsoft.com/office/drawing/2014/main" val="2476485919"/>
                    </a:ext>
                  </a:extLst>
                </a:gridCol>
              </a:tblGrid>
              <a:tr h="818874">
                <a:tc>
                  <a:txBody>
                    <a:bodyPr/>
                    <a:lstStyle/>
                    <a:p>
                      <a:r>
                        <a:rPr lang="de-DE" dirty="0" err="1" smtClean="0"/>
                        <a:t>Benefits</a:t>
                      </a:r>
                      <a:endParaRPr lang="en-US" dirty="0"/>
                    </a:p>
                  </a:txBody>
                  <a:tcPr>
                    <a:solidFill>
                      <a:schemeClr val="accent4">
                        <a:lumMod val="75000"/>
                      </a:schemeClr>
                    </a:solidFill>
                  </a:tcPr>
                </a:tc>
                <a:tc>
                  <a:txBody>
                    <a:bodyPr/>
                    <a:lstStyle/>
                    <a:p>
                      <a:r>
                        <a:rPr lang="de-DE" dirty="0" err="1" smtClean="0"/>
                        <a:t>Challenges</a:t>
                      </a:r>
                      <a:endParaRPr lang="en-US" dirty="0"/>
                    </a:p>
                  </a:txBody>
                  <a:tcPr/>
                </a:tc>
                <a:extLst>
                  <a:ext uri="{0D108BD9-81ED-4DB2-BD59-A6C34878D82A}">
                    <a16:rowId xmlns:a16="http://schemas.microsoft.com/office/drawing/2014/main" val="2059346353"/>
                  </a:ext>
                </a:extLst>
              </a:tr>
              <a:tr h="1733028">
                <a:tc>
                  <a:txBody>
                    <a:bodyPr/>
                    <a:lstStyle/>
                    <a:p>
                      <a:endParaRPr lang="en-US" dirty="0" smtClean="0"/>
                    </a:p>
                  </a:txBody>
                  <a:tcPr>
                    <a:solidFill>
                      <a:schemeClr val="accent4">
                        <a:lumMod val="75000"/>
                        <a:alpha val="40000"/>
                      </a:schemeClr>
                    </a:solidFill>
                  </a:tcPr>
                </a:tc>
                <a:tc>
                  <a:txBody>
                    <a:bodyPr/>
                    <a:lstStyle/>
                    <a:p>
                      <a:pPr marL="0" indent="0">
                        <a:buFont typeface="Arial" panose="020B0604020202020204" pitchFamily="34" charset="0"/>
                        <a:buNone/>
                      </a:pPr>
                      <a:r>
                        <a:rPr lang="de-DE" dirty="0" smtClean="0"/>
                        <a:t>Lack </a:t>
                      </a:r>
                      <a:r>
                        <a:rPr lang="de-DE" dirty="0" err="1" smtClean="0"/>
                        <a:t>of</a:t>
                      </a:r>
                      <a:r>
                        <a:rPr lang="de-DE" baseline="0" dirty="0" smtClean="0"/>
                        <a:t> </a:t>
                      </a:r>
                      <a:r>
                        <a:rPr lang="de-DE" baseline="0" dirty="0" err="1" smtClean="0"/>
                        <a:t>c</a:t>
                      </a:r>
                      <a:r>
                        <a:rPr lang="de-DE" dirty="0" err="1" smtClean="0"/>
                        <a:t>ommunity</a:t>
                      </a:r>
                      <a:r>
                        <a:rPr lang="de-DE" dirty="0" smtClean="0"/>
                        <a:t> </a:t>
                      </a:r>
                      <a:r>
                        <a:rPr lang="de-DE" dirty="0" err="1" smtClean="0"/>
                        <a:t>ownership</a:t>
                      </a:r>
                      <a:r>
                        <a:rPr lang="de-DE" dirty="0" smtClean="0"/>
                        <a:t> </a:t>
                      </a:r>
                      <a:r>
                        <a:rPr lang="de-DE" dirty="0" err="1" smtClean="0"/>
                        <a:t>and</a:t>
                      </a:r>
                      <a:r>
                        <a:rPr lang="de-DE" dirty="0" smtClean="0"/>
                        <a:t> </a:t>
                      </a:r>
                      <a:r>
                        <a:rPr lang="de-DE" dirty="0" err="1" smtClean="0"/>
                        <a:t>involvement</a:t>
                      </a:r>
                      <a:r>
                        <a:rPr lang="de-DE" dirty="0" smtClean="0"/>
                        <a:t> </a:t>
                      </a:r>
                      <a:r>
                        <a:rPr lang="de-DE" dirty="0" err="1" smtClean="0"/>
                        <a:t>challenges</a:t>
                      </a:r>
                      <a:r>
                        <a:rPr lang="de-DE" dirty="0" smtClean="0"/>
                        <a:t> </a:t>
                      </a:r>
                      <a:r>
                        <a:rPr lang="de-DE" dirty="0" err="1" smtClean="0"/>
                        <a:t>operation</a:t>
                      </a:r>
                      <a:r>
                        <a:rPr lang="de-DE" dirty="0" smtClean="0"/>
                        <a:t> </a:t>
                      </a:r>
                      <a:r>
                        <a:rPr lang="de-DE" dirty="0" err="1" smtClean="0"/>
                        <a:t>and</a:t>
                      </a:r>
                      <a:r>
                        <a:rPr lang="de-DE" dirty="0" smtClean="0"/>
                        <a:t> </a:t>
                      </a:r>
                      <a:r>
                        <a:rPr lang="de-DE" dirty="0" err="1" smtClean="0"/>
                        <a:t>maintenance</a:t>
                      </a:r>
                      <a:r>
                        <a:rPr lang="de-DE" dirty="0" smtClean="0"/>
                        <a:t> </a:t>
                      </a:r>
                      <a:r>
                        <a:rPr lang="de-DE" dirty="0" err="1" smtClean="0"/>
                        <a:t>of</a:t>
                      </a:r>
                      <a:r>
                        <a:rPr lang="de-DE" dirty="0" smtClean="0"/>
                        <a:t> </a:t>
                      </a:r>
                      <a:r>
                        <a:rPr lang="de-DE" dirty="0" err="1" smtClean="0"/>
                        <a:t>CW‘s</a:t>
                      </a:r>
                      <a:r>
                        <a:rPr lang="de-DE" dirty="0" smtClean="0"/>
                        <a:t> </a:t>
                      </a:r>
                      <a:endParaRPr lang="en-US" dirty="0"/>
                    </a:p>
                  </a:txBody>
                  <a:tcPr/>
                </a:tc>
                <a:extLst>
                  <a:ext uri="{0D108BD9-81ED-4DB2-BD59-A6C34878D82A}">
                    <a16:rowId xmlns:a16="http://schemas.microsoft.com/office/drawing/2014/main" val="2159712557"/>
                  </a:ext>
                </a:extLst>
              </a:tr>
              <a:tr h="2162581">
                <a:tc>
                  <a:txBody>
                    <a:bodyPr/>
                    <a:lstStyle/>
                    <a:p>
                      <a:endParaRPr lang="en-US" dirty="0"/>
                    </a:p>
                  </a:txBody>
                  <a:tcPr>
                    <a:solidFill>
                      <a:schemeClr val="accent4">
                        <a:lumMod val="60000"/>
                        <a:lumOff val="40000"/>
                      </a:schemeClr>
                    </a:solidFill>
                  </a:tcPr>
                </a:tc>
                <a:tc>
                  <a:txBody>
                    <a:bodyPr/>
                    <a:lstStyle/>
                    <a:p>
                      <a:pPr marL="0" indent="0">
                        <a:buFont typeface="Arial" panose="020B0604020202020204" pitchFamily="34" charset="0"/>
                        <a:buNone/>
                      </a:pPr>
                      <a:endParaRPr lang="en-US" dirty="0" smtClean="0"/>
                    </a:p>
                  </a:txBody>
                  <a:tcPr/>
                </a:tc>
                <a:extLst>
                  <a:ext uri="{0D108BD9-81ED-4DB2-BD59-A6C34878D82A}">
                    <a16:rowId xmlns:a16="http://schemas.microsoft.com/office/drawing/2014/main" val="2438288287"/>
                  </a:ext>
                </a:extLst>
              </a:tr>
              <a:tr h="1642801">
                <a:tc>
                  <a:txBody>
                    <a:bodyPr/>
                    <a:lstStyle/>
                    <a:p>
                      <a:endParaRPr lang="en-US" dirty="0" smtClean="0"/>
                    </a:p>
                  </a:txBody>
                  <a:tcPr/>
                </a:tc>
                <a:tc>
                  <a:txBody>
                    <a:bodyPr/>
                    <a:lstStyle/>
                    <a:p>
                      <a:pPr marL="342900" indent="-342900">
                        <a:buFont typeface="Arial" panose="020B0604020202020204" pitchFamily="34" charset="0"/>
                        <a:buChar char="•"/>
                      </a:pPr>
                      <a:endParaRPr lang="en-US" dirty="0"/>
                    </a:p>
                  </a:txBody>
                  <a:tcPr/>
                </a:tc>
                <a:extLst>
                  <a:ext uri="{0D108BD9-81ED-4DB2-BD59-A6C34878D82A}">
                    <a16:rowId xmlns:a16="http://schemas.microsoft.com/office/drawing/2014/main" val="3495201294"/>
                  </a:ext>
                </a:extLst>
              </a:tr>
              <a:tr h="1441007">
                <a:tc>
                  <a:txBody>
                    <a:bodyPr/>
                    <a:lstStyle/>
                    <a:p>
                      <a:endParaRPr lang="en-US" dirty="0"/>
                    </a:p>
                  </a:txBody>
                  <a:tcPr/>
                </a:tc>
                <a:tc>
                  <a:txBody>
                    <a:bodyPr/>
                    <a:lstStyle/>
                    <a:p>
                      <a:pPr marL="0" indent="0">
                        <a:buFont typeface="Arial" panose="020B0604020202020204" pitchFamily="34" charset="0"/>
                        <a:buNone/>
                      </a:pPr>
                      <a:endParaRPr lang="en-US" dirty="0"/>
                    </a:p>
                  </a:txBody>
                  <a:tcPr/>
                </a:tc>
                <a:extLst>
                  <a:ext uri="{0D108BD9-81ED-4DB2-BD59-A6C34878D82A}">
                    <a16:rowId xmlns:a16="http://schemas.microsoft.com/office/drawing/2014/main" val="59436665"/>
                  </a:ext>
                </a:extLst>
              </a:tr>
            </a:tbl>
          </a:graphicData>
        </a:graphic>
      </p:graphicFrame>
    </p:spTree>
    <p:extLst>
      <p:ext uri="{BB962C8B-B14F-4D97-AF65-F5344CB8AC3E}">
        <p14:creationId xmlns:p14="http://schemas.microsoft.com/office/powerpoint/2010/main" val="3440833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DCF78-1E46-2F47-8992-6AC35CD7E286}"/>
              </a:ext>
            </a:extLst>
          </p:cNvPr>
          <p:cNvSpPr>
            <a:spLocks noGrp="1"/>
          </p:cNvSpPr>
          <p:nvPr>
            <p:ph type="title"/>
          </p:nvPr>
        </p:nvSpPr>
        <p:spPr/>
        <p:txBody>
          <a:bodyPr/>
          <a:lstStyle/>
          <a:p>
            <a:r>
              <a:rPr lang="de-DE" dirty="0" err="1"/>
              <a:t>What</a:t>
            </a:r>
            <a:r>
              <a:rPr lang="de-DE" dirty="0"/>
              <a:t> </a:t>
            </a:r>
            <a:r>
              <a:rPr lang="de-DE" dirty="0" err="1"/>
              <a:t>is</a:t>
            </a:r>
            <a:r>
              <a:rPr lang="de-DE" dirty="0"/>
              <a:t> </a:t>
            </a:r>
            <a:r>
              <a:rPr lang="de-DE" dirty="0" err="1"/>
              <a:t>Managed</a:t>
            </a:r>
            <a:r>
              <a:rPr lang="de-DE" dirty="0"/>
              <a:t> </a:t>
            </a:r>
            <a:r>
              <a:rPr lang="de-DE" dirty="0" err="1"/>
              <a:t>Aquifer</a:t>
            </a:r>
            <a:r>
              <a:rPr lang="de-DE" dirty="0"/>
              <a:t> </a:t>
            </a:r>
            <a:r>
              <a:rPr lang="de-DE" dirty="0" err="1"/>
              <a:t>Recharge</a:t>
            </a:r>
            <a:r>
              <a:rPr lang="de-DE" dirty="0"/>
              <a:t> (MAR)?</a:t>
            </a:r>
          </a:p>
        </p:txBody>
      </p:sp>
      <p:sp>
        <p:nvSpPr>
          <p:cNvPr id="3" name="Textplatzhalter 2">
            <a:extLst>
              <a:ext uri="{FF2B5EF4-FFF2-40B4-BE49-F238E27FC236}">
                <a16:creationId xmlns:a16="http://schemas.microsoft.com/office/drawing/2014/main" id="{ABAD6033-E65E-9F42-8B37-B87C276A834A}"/>
              </a:ext>
            </a:extLst>
          </p:cNvPr>
          <p:cNvSpPr>
            <a:spLocks noGrp="1"/>
          </p:cNvSpPr>
          <p:nvPr>
            <p:ph type="body" sz="quarter" idx="10"/>
          </p:nvPr>
        </p:nvSpPr>
        <p:spPr/>
        <p:txBody>
          <a:bodyPr/>
          <a:lstStyle/>
          <a:p>
            <a:r>
              <a:rPr lang="de-DE" dirty="0"/>
              <a:t>© </a:t>
            </a:r>
            <a:r>
              <a:rPr lang="de-DE" dirty="0" err="1"/>
              <a:t>Albatross</a:t>
            </a:r>
            <a:r>
              <a:rPr lang="de-DE" dirty="0"/>
              <a:t> / </a:t>
            </a:r>
            <a:r>
              <a:rPr lang="de-DE" dirty="0" err="1"/>
              <a:t>Mekorot</a:t>
            </a:r>
            <a:r>
              <a:rPr lang="de-DE" dirty="0"/>
              <a:t> http://</a:t>
            </a:r>
            <a:r>
              <a:rPr lang="de-DE" dirty="0" err="1"/>
              <a:t>aquanes.eu</a:t>
            </a:r>
            <a:r>
              <a:rPr lang="de-DE" dirty="0"/>
              <a:t>/Uploads/</a:t>
            </a:r>
            <a:r>
              <a:rPr lang="de-DE" dirty="0" err="1"/>
              <a:t>Img</a:t>
            </a:r>
            <a:r>
              <a:rPr lang="de-DE" dirty="0"/>
              <a:t>/site-no-07.jpg</a:t>
            </a:r>
          </a:p>
        </p:txBody>
      </p:sp>
      <p:sp>
        <p:nvSpPr>
          <p:cNvPr id="4" name="Foliennummernplatzhalter 3">
            <a:extLst>
              <a:ext uri="{FF2B5EF4-FFF2-40B4-BE49-F238E27FC236}">
                <a16:creationId xmlns:a16="http://schemas.microsoft.com/office/drawing/2014/main" id="{D62E830A-5282-574D-ABC5-42770C59E1D9}"/>
              </a:ext>
            </a:extLst>
          </p:cNvPr>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2</a:t>
            </a:fld>
            <a:endParaRPr lang="de-DE" sz="1400" dirty="0">
              <a:solidFill>
                <a:schemeClr val="bg1"/>
              </a:solidFill>
              <a:latin typeface="Arial" panose="020B0604020202020204" pitchFamily="34" charset="0"/>
              <a:cs typeface="Arial" panose="020B0604020202020204" pitchFamily="34" charset="0"/>
            </a:endParaRPr>
          </a:p>
        </p:txBody>
      </p:sp>
      <p:pic>
        <p:nvPicPr>
          <p:cNvPr id="5" name="Picture 2" descr="http://aquanes.eu/Uploads/Img/site-no-07.jpg">
            <a:extLst>
              <a:ext uri="{FF2B5EF4-FFF2-40B4-BE49-F238E27FC236}">
                <a16:creationId xmlns:a16="http://schemas.microsoft.com/office/drawing/2014/main" id="{44A747DA-0D7C-8945-9361-419030842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13" y="1167848"/>
            <a:ext cx="12300374" cy="7811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3838"/>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Example</a:t>
            </a:r>
            <a:r>
              <a:rPr lang="de-DE" dirty="0" smtClean="0"/>
              <a:t>: </a:t>
            </a:r>
            <a:r>
              <a:rPr lang="de-DE" dirty="0" err="1" smtClean="0"/>
              <a:t>integrated</a:t>
            </a:r>
            <a:r>
              <a:rPr lang="de-DE" dirty="0" smtClean="0"/>
              <a:t> </a:t>
            </a:r>
            <a:r>
              <a:rPr lang="de-DE" dirty="0" err="1" smtClean="0"/>
              <a:t>village</a:t>
            </a:r>
            <a:r>
              <a:rPr lang="de-DE" dirty="0" smtClean="0"/>
              <a:t> </a:t>
            </a:r>
            <a:r>
              <a:rPr lang="de-DE" dirty="0" err="1" smtClean="0"/>
              <a:t>waste</a:t>
            </a:r>
            <a:r>
              <a:rPr lang="de-DE" dirty="0" smtClean="0"/>
              <a:t> </a:t>
            </a:r>
            <a:r>
              <a:rPr lang="de-DE" dirty="0" err="1" smtClean="0"/>
              <a:t>system</a:t>
            </a:r>
            <a:endParaRPr lang="en-US" dirty="0"/>
          </a:p>
        </p:txBody>
      </p:sp>
      <p:sp>
        <p:nvSpPr>
          <p:cNvPr id="3" name="Text Placeholder 2"/>
          <p:cNvSpPr>
            <a:spLocks noGrp="1"/>
          </p:cNvSpPr>
          <p:nvPr>
            <p:ph type="body" sz="quarter" idx="10"/>
          </p:nvPr>
        </p:nvSpPr>
        <p:spPr/>
        <p:txBody>
          <a:bodyPr/>
          <a:lstStyle/>
          <a:p>
            <a:r>
              <a:rPr lang="de-DE" dirty="0" err="1" smtClean="0"/>
              <a:t>Avellan</a:t>
            </a:r>
            <a:r>
              <a:rPr lang="de-DE" dirty="0" smtClean="0"/>
              <a:t> et al., 2017 </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20</a:t>
            </a:fld>
            <a:endParaRPr lang="de-DE" sz="1400" dirty="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125537" y="1831445"/>
            <a:ext cx="10753725" cy="6429375"/>
          </a:xfrm>
          <a:prstGeom prst="rect">
            <a:avLst/>
          </a:prstGeom>
        </p:spPr>
      </p:pic>
    </p:spTree>
    <p:extLst>
      <p:ext uri="{BB962C8B-B14F-4D97-AF65-F5344CB8AC3E}">
        <p14:creationId xmlns:p14="http://schemas.microsoft.com/office/powerpoint/2010/main" val="10474695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Integrating</a:t>
            </a:r>
            <a:r>
              <a:rPr lang="de-DE" dirty="0"/>
              <a:t> </a:t>
            </a:r>
            <a:r>
              <a:rPr lang="de-DE" dirty="0" smtClean="0"/>
              <a:t>CWs </a:t>
            </a:r>
            <a:r>
              <a:rPr lang="de-DE" dirty="0" err="1"/>
              <a:t>into</a:t>
            </a:r>
            <a:r>
              <a:rPr lang="de-DE" dirty="0"/>
              <a:t> </a:t>
            </a:r>
            <a:r>
              <a:rPr lang="de-DE" dirty="0" err="1"/>
              <a:t>nexus</a:t>
            </a:r>
            <a:r>
              <a:rPr lang="de-DE" dirty="0"/>
              <a:t> </a:t>
            </a:r>
            <a:r>
              <a:rPr lang="de-DE" dirty="0" err="1"/>
              <a:t>systems</a:t>
            </a:r>
            <a:endParaRPr lang="en-US" dirty="0"/>
          </a:p>
        </p:txBody>
      </p:sp>
      <p:sp>
        <p:nvSpPr>
          <p:cNvPr id="3" name="Text Placeholder 2"/>
          <p:cNvSpPr>
            <a:spLocks noGrp="1"/>
          </p:cNvSpPr>
          <p:nvPr>
            <p:ph type="body" sz="quarter" idx="10"/>
          </p:nvPr>
        </p:nvSpPr>
        <p:spPr/>
        <p:txBody>
          <a:bodyPr/>
          <a:lstStyle/>
          <a:p>
            <a:r>
              <a:rPr lang="de-DE" dirty="0" err="1" smtClean="0"/>
              <a:t>Figure</a:t>
            </a:r>
            <a:r>
              <a:rPr lang="de-DE" dirty="0" smtClean="0"/>
              <a:t>: Silvia Krautzik</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21</a:t>
            </a:fld>
            <a:endParaRPr lang="de-DE" sz="1400" dirty="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234" r="15104" b="5093"/>
          <a:stretch/>
        </p:blipFill>
        <p:spPr>
          <a:xfrm>
            <a:off x="1591734" y="1117600"/>
            <a:ext cx="10143066" cy="7773191"/>
          </a:xfrm>
          <a:prstGeom prst="rect">
            <a:avLst/>
          </a:prstGeom>
        </p:spPr>
      </p:pic>
    </p:spTree>
    <p:extLst>
      <p:ext uri="{BB962C8B-B14F-4D97-AF65-F5344CB8AC3E}">
        <p14:creationId xmlns:p14="http://schemas.microsoft.com/office/powerpoint/2010/main" val="15218079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82" y="468488"/>
            <a:ext cx="11216640" cy="507831"/>
          </a:xfrm>
        </p:spPr>
        <p:txBody>
          <a:bodyPr/>
          <a:lstStyle/>
          <a:p>
            <a:r>
              <a:rPr lang="de-DE" dirty="0" err="1" smtClean="0"/>
              <a:t>Ecosystem</a:t>
            </a:r>
            <a:r>
              <a:rPr lang="de-DE" dirty="0" smtClean="0"/>
              <a:t> </a:t>
            </a:r>
            <a:r>
              <a:rPr lang="de-DE" dirty="0" err="1" smtClean="0"/>
              <a:t>services</a:t>
            </a:r>
            <a:r>
              <a:rPr lang="de-DE" dirty="0" smtClean="0"/>
              <a:t> </a:t>
            </a:r>
            <a:r>
              <a:rPr lang="de-DE" dirty="0" err="1" smtClean="0"/>
              <a:t>provided</a:t>
            </a:r>
            <a:r>
              <a:rPr lang="de-DE" dirty="0" smtClean="0"/>
              <a:t> </a:t>
            </a:r>
            <a:r>
              <a:rPr lang="de-DE" dirty="0" err="1" smtClean="0"/>
              <a:t>by</a:t>
            </a:r>
            <a:r>
              <a:rPr lang="de-DE" dirty="0" smtClean="0"/>
              <a:t> CWs</a:t>
            </a:r>
            <a:endParaRPr lang="en-US" dirty="0"/>
          </a:p>
        </p:txBody>
      </p:sp>
      <p:sp>
        <p:nvSpPr>
          <p:cNvPr id="3" name="Text Placeholder 2"/>
          <p:cNvSpPr>
            <a:spLocks noGrp="1"/>
          </p:cNvSpPr>
          <p:nvPr>
            <p:ph type="body" sz="quarter" idx="10"/>
          </p:nvPr>
        </p:nvSpPr>
        <p:spPr/>
        <p:txBody>
          <a:bodyPr/>
          <a:lstStyle/>
          <a:p>
            <a:r>
              <a:rPr lang="en-US" dirty="0" err="1" smtClean="0">
                <a:ea typeface="Helvetica Neue"/>
                <a:sym typeface="Helvetica Neue"/>
              </a:rPr>
              <a:t>Mitsch</a:t>
            </a:r>
            <a:r>
              <a:rPr lang="en-US" dirty="0">
                <a:ea typeface="Helvetica Neue"/>
                <a:sym typeface="Helvetica Neue"/>
              </a:rPr>
              <a:t> </a:t>
            </a:r>
            <a:r>
              <a:rPr lang="en-US" dirty="0" smtClean="0">
                <a:ea typeface="Helvetica Neue"/>
                <a:sym typeface="Helvetica Neue"/>
              </a:rPr>
              <a:t>et al., 2015</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22</a:t>
            </a:fld>
            <a:endParaRPr lang="de-DE" sz="1400" dirty="0">
              <a:solidFill>
                <a:schemeClr val="bg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760662598"/>
              </p:ext>
            </p:extLst>
          </p:nvPr>
        </p:nvGraphicFramePr>
        <p:xfrm>
          <a:off x="352212" y="1169321"/>
          <a:ext cx="12398588" cy="7798291"/>
        </p:xfrm>
        <a:graphic>
          <a:graphicData uri="http://schemas.openxmlformats.org/drawingml/2006/table">
            <a:tbl>
              <a:tblPr firstRow="1" bandRow="1">
                <a:tableStyleId>{284E427A-3D55-4303-BF80-6455036E1DE7}</a:tableStyleId>
              </a:tblPr>
              <a:tblGrid>
                <a:gridCol w="6199294">
                  <a:extLst>
                    <a:ext uri="{9D8B030D-6E8A-4147-A177-3AD203B41FA5}">
                      <a16:colId xmlns:a16="http://schemas.microsoft.com/office/drawing/2014/main" val="3046070083"/>
                    </a:ext>
                  </a:extLst>
                </a:gridCol>
                <a:gridCol w="6199294">
                  <a:extLst>
                    <a:ext uri="{9D8B030D-6E8A-4147-A177-3AD203B41FA5}">
                      <a16:colId xmlns:a16="http://schemas.microsoft.com/office/drawing/2014/main" val="2476485919"/>
                    </a:ext>
                  </a:extLst>
                </a:gridCol>
              </a:tblGrid>
              <a:tr h="818874">
                <a:tc>
                  <a:txBody>
                    <a:bodyPr/>
                    <a:lstStyle/>
                    <a:p>
                      <a:r>
                        <a:rPr lang="de-DE" dirty="0" smtClean="0"/>
                        <a:t>Type </a:t>
                      </a:r>
                      <a:r>
                        <a:rPr lang="de-DE" dirty="0" err="1" smtClean="0"/>
                        <a:t>of</a:t>
                      </a:r>
                      <a:r>
                        <a:rPr lang="de-DE" dirty="0" smtClean="0"/>
                        <a:t> </a:t>
                      </a:r>
                      <a:r>
                        <a:rPr lang="de-DE" dirty="0" err="1" smtClean="0"/>
                        <a:t>ecosystem</a:t>
                      </a:r>
                      <a:r>
                        <a:rPr lang="de-DE" dirty="0" smtClean="0"/>
                        <a:t> </a:t>
                      </a:r>
                      <a:r>
                        <a:rPr lang="de-DE" dirty="0" err="1" smtClean="0"/>
                        <a:t>service</a:t>
                      </a:r>
                      <a:endParaRPr lang="en-US" dirty="0"/>
                    </a:p>
                  </a:txBody>
                  <a:tcPr/>
                </a:tc>
                <a:tc>
                  <a:txBody>
                    <a:bodyPr/>
                    <a:lstStyle/>
                    <a:p>
                      <a:r>
                        <a:rPr lang="de-DE" dirty="0" err="1" smtClean="0"/>
                        <a:t>Ecosystem</a:t>
                      </a:r>
                      <a:r>
                        <a:rPr lang="de-DE" dirty="0" smtClean="0"/>
                        <a:t>: </a:t>
                      </a:r>
                      <a:r>
                        <a:rPr lang="de-DE" dirty="0" err="1" smtClean="0"/>
                        <a:t>Wetlands</a:t>
                      </a:r>
                      <a:endParaRPr lang="en-US" dirty="0"/>
                    </a:p>
                  </a:txBody>
                  <a:tcPr/>
                </a:tc>
                <a:extLst>
                  <a:ext uri="{0D108BD9-81ED-4DB2-BD59-A6C34878D82A}">
                    <a16:rowId xmlns:a16="http://schemas.microsoft.com/office/drawing/2014/main" val="2059346353"/>
                  </a:ext>
                </a:extLst>
              </a:tr>
              <a:tr h="1733028">
                <a:tc>
                  <a:txBody>
                    <a:bodyPr/>
                    <a:lstStyle/>
                    <a:p>
                      <a:r>
                        <a:rPr lang="en-US" dirty="0" smtClean="0"/>
                        <a:t>Provisioning Services</a:t>
                      </a:r>
                    </a:p>
                    <a:p>
                      <a:endParaRPr lang="en-US" dirty="0"/>
                    </a:p>
                  </a:txBody>
                  <a:tcPr/>
                </a:tc>
                <a:tc>
                  <a:txBody>
                    <a:bodyPr/>
                    <a:lstStyle/>
                    <a:p>
                      <a:pPr marL="342900" indent="-342900">
                        <a:buFont typeface="Arial" panose="020B0604020202020204" pitchFamily="34" charset="0"/>
                        <a:buChar char="•"/>
                      </a:pPr>
                      <a:r>
                        <a:rPr lang="en-US" dirty="0" smtClean="0"/>
                        <a:t>Fisheries support</a:t>
                      </a:r>
                    </a:p>
                    <a:p>
                      <a:pPr marL="342900" indent="-342900">
                        <a:buFont typeface="Arial" panose="020B0604020202020204" pitchFamily="34" charset="0"/>
                        <a:buChar char="•"/>
                      </a:pPr>
                      <a:r>
                        <a:rPr lang="en-US" dirty="0" smtClean="0"/>
                        <a:t>Peat production for fuel and horticulture</a:t>
                      </a:r>
                    </a:p>
                    <a:p>
                      <a:pPr marL="342900" indent="-342900">
                        <a:buFont typeface="Arial" panose="020B0604020202020204" pitchFamily="34" charset="0"/>
                        <a:buChar char="•"/>
                      </a:pPr>
                      <a:r>
                        <a:rPr lang="en-US" dirty="0" smtClean="0"/>
                        <a:t>Furbearer and other animal harvesting</a:t>
                      </a:r>
                    </a:p>
                    <a:p>
                      <a:pPr marL="342900" indent="-342900">
                        <a:buFont typeface="Arial" panose="020B0604020202020204" pitchFamily="34" charset="0"/>
                        <a:buChar char="•"/>
                      </a:pPr>
                      <a:r>
                        <a:rPr lang="en-US" dirty="0" smtClean="0"/>
                        <a:t>Timber production</a:t>
                      </a:r>
                    </a:p>
                    <a:p>
                      <a:pPr marL="342900" indent="-342900">
                        <a:buFont typeface="Arial" panose="020B0604020202020204" pitchFamily="34" charset="0"/>
                        <a:buChar char="•"/>
                      </a:pPr>
                      <a:r>
                        <a:rPr lang="en-US" dirty="0" smtClean="0"/>
                        <a:t>Direct food production</a:t>
                      </a:r>
                      <a:endParaRPr lang="en-US" dirty="0"/>
                    </a:p>
                  </a:txBody>
                  <a:tcPr/>
                </a:tc>
                <a:extLst>
                  <a:ext uri="{0D108BD9-81ED-4DB2-BD59-A6C34878D82A}">
                    <a16:rowId xmlns:a16="http://schemas.microsoft.com/office/drawing/2014/main" val="2159712557"/>
                  </a:ext>
                </a:extLst>
              </a:tr>
              <a:tr h="2162581">
                <a:tc>
                  <a:txBody>
                    <a:bodyPr/>
                    <a:lstStyle/>
                    <a:p>
                      <a:r>
                        <a:rPr lang="en-US" dirty="0" smtClean="0"/>
                        <a:t>Regulating Services</a:t>
                      </a:r>
                      <a:endParaRPr lang="en-US" dirty="0"/>
                    </a:p>
                  </a:txBody>
                  <a:tcPr/>
                </a:tc>
                <a:tc>
                  <a:txBody>
                    <a:bodyPr/>
                    <a:lstStyle/>
                    <a:p>
                      <a:pPr marL="342900" indent="-342900">
                        <a:buFont typeface="Arial" panose="020B0604020202020204" pitchFamily="34" charset="0"/>
                        <a:buChar char="•"/>
                      </a:pPr>
                      <a:r>
                        <a:rPr lang="en-US" dirty="0" smtClean="0"/>
                        <a:t>Water quality improvement</a:t>
                      </a:r>
                    </a:p>
                    <a:p>
                      <a:pPr marL="342900" indent="-342900">
                        <a:buFont typeface="Arial" panose="020B0604020202020204" pitchFamily="34" charset="0"/>
                        <a:buChar char="•"/>
                      </a:pPr>
                      <a:r>
                        <a:rPr lang="de-DE" dirty="0" smtClean="0"/>
                        <a:t>River </a:t>
                      </a:r>
                      <a:r>
                        <a:rPr lang="de-DE" dirty="0" err="1" smtClean="0"/>
                        <a:t>flooding</a:t>
                      </a:r>
                      <a:r>
                        <a:rPr lang="de-DE" dirty="0" smtClean="0"/>
                        <a:t> </a:t>
                      </a:r>
                      <a:r>
                        <a:rPr lang="de-DE" dirty="0" err="1" smtClean="0"/>
                        <a:t>mitigation</a:t>
                      </a:r>
                      <a:endParaRPr lang="de-DE" dirty="0" smtClean="0"/>
                    </a:p>
                    <a:p>
                      <a:pPr marL="342900" indent="-342900">
                        <a:buFont typeface="Arial" panose="020B0604020202020204" pitchFamily="34" charset="0"/>
                        <a:buChar char="•"/>
                      </a:pPr>
                      <a:r>
                        <a:rPr lang="en-US" dirty="0" smtClean="0"/>
                        <a:t>Protection of coastlines from tsunamis, cyclones, and other coastal storm surges</a:t>
                      </a:r>
                    </a:p>
                    <a:p>
                      <a:pPr marL="342900" indent="-342900">
                        <a:buFont typeface="Arial" panose="020B0604020202020204" pitchFamily="34" charset="0"/>
                        <a:buChar char="•"/>
                      </a:pPr>
                      <a:r>
                        <a:rPr lang="de-DE" dirty="0" smtClean="0"/>
                        <a:t>Carbon </a:t>
                      </a:r>
                      <a:r>
                        <a:rPr lang="de-DE" dirty="0" err="1" smtClean="0"/>
                        <a:t>sequestration</a:t>
                      </a:r>
                      <a:endParaRPr lang="de-DE" dirty="0" smtClean="0"/>
                    </a:p>
                    <a:p>
                      <a:pPr marL="342900" indent="-342900">
                        <a:buFont typeface="Arial" panose="020B0604020202020204" pitchFamily="34" charset="0"/>
                        <a:buChar char="•"/>
                      </a:pPr>
                      <a:r>
                        <a:rPr lang="en-US" dirty="0" smtClean="0"/>
                        <a:t>Habitat for rare and endangered species</a:t>
                      </a:r>
                    </a:p>
                  </a:txBody>
                  <a:tcPr/>
                </a:tc>
                <a:extLst>
                  <a:ext uri="{0D108BD9-81ED-4DB2-BD59-A6C34878D82A}">
                    <a16:rowId xmlns:a16="http://schemas.microsoft.com/office/drawing/2014/main" val="2438288287"/>
                  </a:ext>
                </a:extLst>
              </a:tr>
              <a:tr h="1642801">
                <a:tc>
                  <a:txBody>
                    <a:bodyPr/>
                    <a:lstStyle/>
                    <a:p>
                      <a:r>
                        <a:rPr lang="en-US" dirty="0" smtClean="0"/>
                        <a:t>Cultural services</a:t>
                      </a:r>
                    </a:p>
                    <a:p>
                      <a:endParaRPr lang="en-US" dirty="0"/>
                    </a:p>
                  </a:txBody>
                  <a:tcPr/>
                </a:tc>
                <a:tc>
                  <a:txBody>
                    <a:bodyPr/>
                    <a:lstStyle/>
                    <a:p>
                      <a:pPr marL="342900" indent="-342900">
                        <a:buFont typeface="Arial" panose="020B0604020202020204" pitchFamily="34" charset="0"/>
                        <a:buChar char="•"/>
                      </a:pPr>
                      <a:r>
                        <a:rPr lang="en-US" dirty="0" smtClean="0"/>
                        <a:t>Landscape aesthetics</a:t>
                      </a:r>
                    </a:p>
                    <a:p>
                      <a:pPr marL="342900" indent="-342900">
                        <a:buFont typeface="Arial" panose="020B0604020202020204" pitchFamily="34" charset="0"/>
                        <a:buChar char="•"/>
                      </a:pPr>
                      <a:r>
                        <a:rPr lang="en-US" dirty="0" smtClean="0"/>
                        <a:t>Sites for human relaxation</a:t>
                      </a:r>
                    </a:p>
                    <a:p>
                      <a:pPr marL="342900" indent="-342900">
                        <a:buFont typeface="Arial" panose="020B0604020202020204" pitchFamily="34" charset="0"/>
                        <a:buChar char="•"/>
                      </a:pPr>
                      <a:r>
                        <a:rPr lang="en-US" dirty="0" smtClean="0"/>
                        <a:t>Ecology education</a:t>
                      </a:r>
                    </a:p>
                    <a:p>
                      <a:pPr marL="342900" indent="-342900">
                        <a:buFont typeface="Arial" panose="020B0604020202020204" pitchFamily="34" charset="0"/>
                        <a:buChar char="•"/>
                      </a:pPr>
                      <a:r>
                        <a:rPr lang="en-US" dirty="0" smtClean="0"/>
                        <a:t>Sustenance of human cultures</a:t>
                      </a:r>
                    </a:p>
                    <a:p>
                      <a:pPr marL="342900" indent="-342900">
                        <a:buFont typeface="Arial" panose="020B0604020202020204" pitchFamily="34" charset="0"/>
                        <a:buChar char="•"/>
                      </a:pPr>
                      <a:r>
                        <a:rPr lang="en-US" dirty="0" smtClean="0"/>
                        <a:t>Ecotourism, bird-watching</a:t>
                      </a:r>
                      <a:endParaRPr lang="en-US" dirty="0"/>
                    </a:p>
                  </a:txBody>
                  <a:tcPr/>
                </a:tc>
                <a:extLst>
                  <a:ext uri="{0D108BD9-81ED-4DB2-BD59-A6C34878D82A}">
                    <a16:rowId xmlns:a16="http://schemas.microsoft.com/office/drawing/2014/main" val="3495201294"/>
                  </a:ext>
                </a:extLst>
              </a:tr>
              <a:tr h="1441007">
                <a:tc>
                  <a:txBody>
                    <a:bodyPr/>
                    <a:lstStyle/>
                    <a:p>
                      <a:r>
                        <a:rPr lang="de-DE" dirty="0" err="1" smtClean="0"/>
                        <a:t>Supporting</a:t>
                      </a:r>
                      <a:r>
                        <a:rPr lang="de-DE" baseline="0" dirty="0" smtClean="0"/>
                        <a:t> </a:t>
                      </a:r>
                      <a:r>
                        <a:rPr lang="de-DE" baseline="0" dirty="0" err="1" smtClean="0"/>
                        <a:t>services</a:t>
                      </a:r>
                      <a:endParaRPr lang="en-US" dirty="0"/>
                    </a:p>
                  </a:txBody>
                  <a:tcPr/>
                </a:tc>
                <a:tc>
                  <a:txBody>
                    <a:bodyPr/>
                    <a:lstStyle/>
                    <a:p>
                      <a:pPr marL="0" indent="0">
                        <a:buFont typeface="Arial" panose="020B0604020202020204" pitchFamily="34" charset="0"/>
                        <a:buNone/>
                      </a:pPr>
                      <a:r>
                        <a:rPr lang="en-US" dirty="0" smtClean="0"/>
                        <a:t>Wetland functions such as hydric soil development, primary productivity, serving as chemical sources, sinks, and transformers, and water storage</a:t>
                      </a:r>
                      <a:endParaRPr lang="en-US" dirty="0"/>
                    </a:p>
                  </a:txBody>
                  <a:tcPr/>
                </a:tc>
                <a:extLst>
                  <a:ext uri="{0D108BD9-81ED-4DB2-BD59-A6C34878D82A}">
                    <a16:rowId xmlns:a16="http://schemas.microsoft.com/office/drawing/2014/main" val="59436665"/>
                  </a:ext>
                </a:extLst>
              </a:tr>
            </a:tbl>
          </a:graphicData>
        </a:graphic>
      </p:graphicFrame>
      <p:sp>
        <p:nvSpPr>
          <p:cNvPr id="6" name="Title 1"/>
          <p:cNvSpPr txBox="1">
            <a:spLocks/>
          </p:cNvSpPr>
          <p:nvPr/>
        </p:nvSpPr>
        <p:spPr>
          <a:xfrm>
            <a:off x="318346" y="163856"/>
            <a:ext cx="11216640" cy="507831"/>
          </a:xfrm>
          <a:prstGeom prst="rect">
            <a:avLst/>
          </a:prstGeom>
        </p:spPr>
        <p:txBody>
          <a:bodyPr/>
          <a:lstStyle>
            <a:lvl1pPr algn="l" defTabSz="975423" rtl="0" eaLnBrk="1" fontAlgn="t" latinLnBrk="0" hangingPunct="1">
              <a:lnSpc>
                <a:spcPct val="100000"/>
              </a:lnSpc>
              <a:spcBef>
                <a:spcPct val="0"/>
              </a:spcBef>
              <a:buNone/>
              <a:defRPr sz="3300" b="1" i="0" kern="1200" baseline="0">
                <a:solidFill>
                  <a:schemeClr val="tx1"/>
                </a:solidFill>
                <a:latin typeface="Arial" panose="020B0604020202020204" pitchFamily="34" charset="0"/>
                <a:ea typeface="+mj-ea"/>
                <a:cs typeface="+mj-cs"/>
              </a:defRPr>
            </a:lvl1pPr>
          </a:lstStyle>
          <a:p>
            <a:r>
              <a:rPr lang="de-DE" sz="2400" dirty="0" smtClean="0"/>
              <a:t>Additional Materials:</a:t>
            </a:r>
            <a:endParaRPr lang="en-US" sz="2400" dirty="0"/>
          </a:p>
        </p:txBody>
      </p:sp>
    </p:spTree>
    <p:extLst>
      <p:ext uri="{BB962C8B-B14F-4D97-AF65-F5344CB8AC3E}">
        <p14:creationId xmlns:p14="http://schemas.microsoft.com/office/powerpoint/2010/main" val="21535053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Biochar</a:t>
            </a:r>
            <a:endParaRPr lang="en-US" dirty="0"/>
          </a:p>
        </p:txBody>
      </p:sp>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23</a:t>
            </a:fld>
            <a:endParaRPr lang="de-DE"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8450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Wastewater</a:t>
            </a:r>
            <a:r>
              <a:rPr lang="de-DE" dirty="0" smtClean="0"/>
              <a:t> </a:t>
            </a:r>
            <a:r>
              <a:rPr lang="de-DE" dirty="0" err="1" smtClean="0"/>
              <a:t>solutions</a:t>
            </a:r>
            <a:r>
              <a:rPr lang="de-DE" dirty="0" smtClean="0"/>
              <a:t> in </a:t>
            </a:r>
            <a:r>
              <a:rPr lang="de-DE" dirty="0" err="1" smtClean="0"/>
              <a:t>the</a:t>
            </a:r>
            <a:r>
              <a:rPr lang="de-DE" dirty="0" smtClean="0"/>
              <a:t> </a:t>
            </a:r>
            <a:r>
              <a:rPr lang="de-DE" dirty="0" err="1" smtClean="0"/>
              <a:t>nexus</a:t>
            </a:r>
            <a:endParaRPr lang="en-US" dirty="0"/>
          </a:p>
        </p:txBody>
      </p:sp>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24</a:t>
            </a:fld>
            <a:endParaRPr lang="de-DE"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003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DCF78-1E46-2F47-8992-6AC35CD7E286}"/>
              </a:ext>
            </a:extLst>
          </p:cNvPr>
          <p:cNvSpPr>
            <a:spLocks noGrp="1"/>
          </p:cNvSpPr>
          <p:nvPr>
            <p:ph type="title"/>
          </p:nvPr>
        </p:nvSpPr>
        <p:spPr/>
        <p:txBody>
          <a:bodyPr/>
          <a:lstStyle/>
          <a:p>
            <a:r>
              <a:rPr lang="de-DE" dirty="0" err="1"/>
              <a:t>Overview</a:t>
            </a:r>
            <a:r>
              <a:rPr lang="de-DE" dirty="0"/>
              <a:t> </a:t>
            </a:r>
            <a:r>
              <a:rPr lang="de-DE" dirty="0" err="1"/>
              <a:t>of</a:t>
            </a:r>
            <a:r>
              <a:rPr lang="de-DE" dirty="0"/>
              <a:t> MAR </a:t>
            </a:r>
            <a:r>
              <a:rPr lang="de-DE" dirty="0" err="1"/>
              <a:t>schemes</a:t>
            </a:r>
            <a:endParaRPr lang="de-DE" dirty="0"/>
          </a:p>
        </p:txBody>
      </p:sp>
      <p:sp>
        <p:nvSpPr>
          <p:cNvPr id="3" name="Textplatzhalter 2">
            <a:extLst>
              <a:ext uri="{FF2B5EF4-FFF2-40B4-BE49-F238E27FC236}">
                <a16:creationId xmlns:a16="http://schemas.microsoft.com/office/drawing/2014/main" id="{ABAD6033-E65E-9F42-8B37-B87C276A834A}"/>
              </a:ext>
            </a:extLst>
          </p:cNvPr>
          <p:cNvSpPr>
            <a:spLocks noGrp="1"/>
          </p:cNvSpPr>
          <p:nvPr>
            <p:ph type="body" sz="quarter" idx="10"/>
          </p:nvPr>
        </p:nvSpPr>
        <p:spPr/>
        <p:txBody>
          <a:bodyPr/>
          <a:lstStyle/>
          <a:p>
            <a:r>
              <a:rPr lang="en-US" dirty="0">
                <a:solidFill>
                  <a:schemeClr val="bg2">
                    <a:lumMod val="50000"/>
                  </a:schemeClr>
                </a:solidFill>
              </a:rPr>
              <a:t>Source: NRMMC–EPHC –NHMRC, 2009.</a:t>
            </a:r>
          </a:p>
        </p:txBody>
      </p:sp>
      <p:sp>
        <p:nvSpPr>
          <p:cNvPr id="4" name="Foliennummernplatzhalter 3">
            <a:extLst>
              <a:ext uri="{FF2B5EF4-FFF2-40B4-BE49-F238E27FC236}">
                <a16:creationId xmlns:a16="http://schemas.microsoft.com/office/drawing/2014/main" id="{D62E830A-5282-574D-ABC5-42770C59E1D9}"/>
              </a:ext>
            </a:extLst>
          </p:cNvPr>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3</a:t>
            </a:fld>
            <a:endParaRPr lang="de-DE" sz="1400" dirty="0">
              <a:solidFill>
                <a:schemeClr val="bg1"/>
              </a:solidFill>
              <a:latin typeface="Arial" panose="020B0604020202020204" pitchFamily="34" charset="0"/>
              <a:cs typeface="Arial" panose="020B0604020202020204" pitchFamily="34" charset="0"/>
            </a:endParaRPr>
          </a:p>
        </p:txBody>
      </p:sp>
      <p:pic>
        <p:nvPicPr>
          <p:cNvPr id="6" name="Picture 3">
            <a:extLst>
              <a:ext uri="{FF2B5EF4-FFF2-40B4-BE49-F238E27FC236}">
                <a16:creationId xmlns:a16="http://schemas.microsoft.com/office/drawing/2014/main" id="{D4BBBF23-9EB3-1043-80FF-F5E2926AEC84}"/>
              </a:ext>
            </a:extLst>
          </p:cNvPr>
          <p:cNvPicPr>
            <a:picLocks noChangeAspect="1"/>
          </p:cNvPicPr>
          <p:nvPr/>
        </p:nvPicPr>
        <p:blipFill>
          <a:blip r:embed="rId3"/>
          <a:stretch>
            <a:fillRect/>
          </a:stretch>
        </p:blipFill>
        <p:spPr>
          <a:xfrm>
            <a:off x="2301806" y="2069306"/>
            <a:ext cx="8664226" cy="5976449"/>
          </a:xfrm>
          <a:prstGeom prst="rect">
            <a:avLst/>
          </a:prstGeom>
          <a:ln w="0">
            <a:solidFill>
              <a:schemeClr val="bg1"/>
            </a:solidFill>
          </a:ln>
        </p:spPr>
      </p:pic>
      <p:sp>
        <p:nvSpPr>
          <p:cNvPr id="9" name="Rectangle 9">
            <a:extLst>
              <a:ext uri="{FF2B5EF4-FFF2-40B4-BE49-F238E27FC236}">
                <a16:creationId xmlns:a16="http://schemas.microsoft.com/office/drawing/2014/main" id="{4B45AB15-3E98-EF41-8026-40F8C317932E}"/>
              </a:ext>
            </a:extLst>
          </p:cNvPr>
          <p:cNvSpPr/>
          <p:nvPr/>
        </p:nvSpPr>
        <p:spPr>
          <a:xfrm>
            <a:off x="10163220" y="7207589"/>
            <a:ext cx="2567203" cy="1594151"/>
          </a:xfrm>
          <a:prstGeom prst="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de-DE" sz="1800" dirty="0" err="1"/>
              <a:t>Confined</a:t>
            </a:r>
            <a:r>
              <a:rPr lang="de-DE" sz="1800" dirty="0"/>
              <a:t> </a:t>
            </a:r>
            <a:r>
              <a:rPr lang="de-DE" sz="1800" dirty="0" err="1"/>
              <a:t>aquifers</a:t>
            </a:r>
            <a:r>
              <a:rPr lang="de-DE" sz="1800" dirty="0"/>
              <a:t> </a:t>
            </a:r>
            <a:r>
              <a:rPr lang="de-DE" sz="1800" dirty="0" err="1"/>
              <a:t>might</a:t>
            </a:r>
            <a:r>
              <a:rPr lang="de-DE" sz="1800" dirty="0"/>
              <a:t> </a:t>
            </a:r>
            <a:r>
              <a:rPr lang="de-DE" sz="1800" dirty="0" err="1"/>
              <a:t>require</a:t>
            </a:r>
            <a:r>
              <a:rPr lang="de-DE" sz="1800" dirty="0"/>
              <a:t> different MAR </a:t>
            </a:r>
            <a:r>
              <a:rPr lang="de-DE" sz="1800" dirty="0" err="1"/>
              <a:t>schemes</a:t>
            </a:r>
            <a:r>
              <a:rPr lang="de-DE" sz="1800" dirty="0"/>
              <a:t> </a:t>
            </a:r>
            <a:r>
              <a:rPr lang="de-DE" sz="1800" dirty="0" err="1"/>
              <a:t>than</a:t>
            </a:r>
            <a:r>
              <a:rPr lang="de-DE" sz="1800" dirty="0"/>
              <a:t> </a:t>
            </a:r>
            <a:r>
              <a:rPr lang="de-DE" sz="1800" dirty="0" err="1"/>
              <a:t>unconfinded</a:t>
            </a:r>
            <a:r>
              <a:rPr lang="de-DE" sz="1800" dirty="0"/>
              <a:t> </a:t>
            </a:r>
            <a:r>
              <a:rPr lang="de-DE" sz="1800" dirty="0" err="1"/>
              <a:t>aquifers</a:t>
            </a:r>
            <a:r>
              <a:rPr lang="de-DE" sz="1800" dirty="0"/>
              <a:t>.</a:t>
            </a:r>
            <a:endParaRPr lang="en-US" sz="1800" dirty="0"/>
          </a:p>
        </p:txBody>
      </p:sp>
      <p:cxnSp>
        <p:nvCxnSpPr>
          <p:cNvPr id="10" name="Straight Connector 4">
            <a:extLst>
              <a:ext uri="{FF2B5EF4-FFF2-40B4-BE49-F238E27FC236}">
                <a16:creationId xmlns:a16="http://schemas.microsoft.com/office/drawing/2014/main" id="{04E33A09-14BE-9C4B-9F6A-024EBD1AE26B}"/>
              </a:ext>
            </a:extLst>
          </p:cNvPr>
          <p:cNvCxnSpPr>
            <a:cxnSpLocks/>
          </p:cNvCxnSpPr>
          <p:nvPr/>
        </p:nvCxnSpPr>
        <p:spPr>
          <a:xfrm flipH="1" flipV="1">
            <a:off x="2301807" y="2400670"/>
            <a:ext cx="278833" cy="62701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41BAEEC-E5FD-3840-9592-7B13680D871F}"/>
              </a:ext>
            </a:extLst>
          </p:cNvPr>
          <p:cNvSpPr/>
          <p:nvPr/>
        </p:nvSpPr>
        <p:spPr>
          <a:xfrm>
            <a:off x="263038" y="1737942"/>
            <a:ext cx="4409439" cy="662728"/>
          </a:xfrm>
          <a:prstGeom prst="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dirty="0"/>
              <a:t>term for treated sewage = recycled water</a:t>
            </a:r>
          </a:p>
        </p:txBody>
      </p:sp>
      <p:cxnSp>
        <p:nvCxnSpPr>
          <p:cNvPr id="15" name="Straight Connector 4">
            <a:extLst>
              <a:ext uri="{FF2B5EF4-FFF2-40B4-BE49-F238E27FC236}">
                <a16:creationId xmlns:a16="http://schemas.microsoft.com/office/drawing/2014/main" id="{06BC1F71-909A-6142-9904-D090E575299F}"/>
              </a:ext>
            </a:extLst>
          </p:cNvPr>
          <p:cNvCxnSpPr>
            <a:cxnSpLocks/>
          </p:cNvCxnSpPr>
          <p:nvPr/>
        </p:nvCxnSpPr>
        <p:spPr>
          <a:xfrm flipH="1" flipV="1">
            <a:off x="10151882" y="5983427"/>
            <a:ext cx="814150" cy="122416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4">
            <a:extLst>
              <a:ext uri="{FF2B5EF4-FFF2-40B4-BE49-F238E27FC236}">
                <a16:creationId xmlns:a16="http://schemas.microsoft.com/office/drawing/2014/main" id="{A0A40BD9-E4C8-A84F-88DE-EE3AE307284B}"/>
              </a:ext>
            </a:extLst>
          </p:cNvPr>
          <p:cNvCxnSpPr>
            <a:cxnSpLocks/>
          </p:cNvCxnSpPr>
          <p:nvPr/>
        </p:nvCxnSpPr>
        <p:spPr>
          <a:xfrm flipH="1" flipV="1">
            <a:off x="9888844" y="7014591"/>
            <a:ext cx="548753" cy="19299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14592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DCF78-1E46-2F47-8992-6AC35CD7E286}"/>
              </a:ext>
            </a:extLst>
          </p:cNvPr>
          <p:cNvSpPr>
            <a:spLocks noGrp="1"/>
          </p:cNvSpPr>
          <p:nvPr>
            <p:ph type="title"/>
          </p:nvPr>
        </p:nvSpPr>
        <p:spPr/>
        <p:txBody>
          <a:bodyPr/>
          <a:lstStyle/>
          <a:p>
            <a:r>
              <a:rPr lang="de-DE" dirty="0"/>
              <a:t>7 </a:t>
            </a:r>
            <a:r>
              <a:rPr lang="de-DE" dirty="0" err="1"/>
              <a:t>key</a:t>
            </a:r>
            <a:r>
              <a:rPr lang="de-DE" dirty="0"/>
              <a:t> </a:t>
            </a:r>
            <a:r>
              <a:rPr lang="de-DE" dirty="0" err="1"/>
              <a:t>elements</a:t>
            </a:r>
            <a:r>
              <a:rPr lang="de-DE" dirty="0"/>
              <a:t> </a:t>
            </a:r>
            <a:r>
              <a:rPr lang="de-DE" dirty="0" err="1"/>
              <a:t>of</a:t>
            </a:r>
            <a:r>
              <a:rPr lang="de-DE" dirty="0"/>
              <a:t> MAR </a:t>
            </a:r>
            <a:r>
              <a:rPr lang="de-DE" dirty="0" err="1"/>
              <a:t>schemes</a:t>
            </a:r>
            <a:endParaRPr lang="de-DE" dirty="0"/>
          </a:p>
        </p:txBody>
      </p:sp>
      <p:sp>
        <p:nvSpPr>
          <p:cNvPr id="3" name="Textplatzhalter 2">
            <a:extLst>
              <a:ext uri="{FF2B5EF4-FFF2-40B4-BE49-F238E27FC236}">
                <a16:creationId xmlns:a16="http://schemas.microsoft.com/office/drawing/2014/main" id="{ABAD6033-E65E-9F42-8B37-B87C276A834A}"/>
              </a:ext>
            </a:extLst>
          </p:cNvPr>
          <p:cNvSpPr>
            <a:spLocks noGrp="1"/>
          </p:cNvSpPr>
          <p:nvPr>
            <p:ph type="body" sz="quarter" idx="10"/>
          </p:nvPr>
        </p:nvSpPr>
        <p:spPr/>
        <p:txBody>
          <a:bodyPr/>
          <a:lstStyle/>
          <a:p>
            <a:r>
              <a:rPr lang="de-DE" dirty="0">
                <a:solidFill>
                  <a:schemeClr val="bg2">
                    <a:lumMod val="50000"/>
                  </a:schemeClr>
                </a:solidFill>
              </a:rPr>
              <a:t>Source: Dillon et al., 2010</a:t>
            </a:r>
            <a:endParaRPr lang="en-US" dirty="0">
              <a:solidFill>
                <a:schemeClr val="bg2">
                  <a:lumMod val="50000"/>
                </a:schemeClr>
              </a:solidFill>
            </a:endParaRPr>
          </a:p>
        </p:txBody>
      </p:sp>
      <p:sp>
        <p:nvSpPr>
          <p:cNvPr id="4" name="Foliennummernplatzhalter 3">
            <a:extLst>
              <a:ext uri="{FF2B5EF4-FFF2-40B4-BE49-F238E27FC236}">
                <a16:creationId xmlns:a16="http://schemas.microsoft.com/office/drawing/2014/main" id="{D62E830A-5282-574D-ABC5-42770C59E1D9}"/>
              </a:ext>
            </a:extLst>
          </p:cNvPr>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4</a:t>
            </a:fld>
            <a:endParaRPr lang="de-DE" sz="1400" dirty="0">
              <a:solidFill>
                <a:schemeClr val="bg1"/>
              </a:solidFill>
              <a:latin typeface="Arial" panose="020B0604020202020204" pitchFamily="34" charset="0"/>
              <a:cs typeface="Arial" panose="020B0604020202020204" pitchFamily="34" charset="0"/>
            </a:endParaRPr>
          </a:p>
        </p:txBody>
      </p:sp>
      <p:pic>
        <p:nvPicPr>
          <p:cNvPr id="12" name="Picture 3">
            <a:extLst>
              <a:ext uri="{FF2B5EF4-FFF2-40B4-BE49-F238E27FC236}">
                <a16:creationId xmlns:a16="http://schemas.microsoft.com/office/drawing/2014/main" id="{7CEDE663-B03D-4B47-B130-E24D8AA4EA80}"/>
              </a:ext>
            </a:extLst>
          </p:cNvPr>
          <p:cNvPicPr>
            <a:picLocks noChangeAspect="1"/>
          </p:cNvPicPr>
          <p:nvPr/>
        </p:nvPicPr>
        <p:blipFill>
          <a:blip r:embed="rId3"/>
          <a:stretch>
            <a:fillRect/>
          </a:stretch>
        </p:blipFill>
        <p:spPr>
          <a:xfrm>
            <a:off x="980353" y="1462815"/>
            <a:ext cx="11044094" cy="7504796"/>
          </a:xfrm>
          <a:prstGeom prst="rect">
            <a:avLst/>
          </a:prstGeom>
        </p:spPr>
      </p:pic>
    </p:spTree>
    <p:extLst>
      <p:ext uri="{BB962C8B-B14F-4D97-AF65-F5344CB8AC3E}">
        <p14:creationId xmlns:p14="http://schemas.microsoft.com/office/powerpoint/2010/main" val="313481281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260675F-3FA8-7744-9DE5-B970634E13C8}"/>
              </a:ext>
            </a:extLst>
          </p:cNvPr>
          <p:cNvSpPr>
            <a:spLocks noGrp="1"/>
          </p:cNvSpPr>
          <p:nvPr>
            <p:ph type="title"/>
          </p:nvPr>
        </p:nvSpPr>
        <p:spPr/>
        <p:txBody>
          <a:bodyPr/>
          <a:lstStyle/>
          <a:p>
            <a:r>
              <a:rPr lang="de-DE" dirty="0" err="1"/>
              <a:t>Example</a:t>
            </a:r>
            <a:r>
              <a:rPr lang="de-DE" dirty="0"/>
              <a:t>: </a:t>
            </a:r>
            <a:r>
              <a:rPr lang="de-DE" dirty="0" err="1"/>
              <a:t>Soil</a:t>
            </a:r>
            <a:r>
              <a:rPr lang="de-DE" dirty="0"/>
              <a:t> </a:t>
            </a:r>
            <a:r>
              <a:rPr lang="de-DE" dirty="0" err="1"/>
              <a:t>aquifer</a:t>
            </a:r>
            <a:r>
              <a:rPr lang="de-DE" dirty="0"/>
              <a:t> </a:t>
            </a:r>
            <a:r>
              <a:rPr lang="de-DE" dirty="0" err="1"/>
              <a:t>treatment</a:t>
            </a:r>
            <a:r>
              <a:rPr lang="de-DE" dirty="0"/>
              <a:t> (SAT)</a:t>
            </a:r>
          </a:p>
        </p:txBody>
      </p:sp>
      <p:sp>
        <p:nvSpPr>
          <p:cNvPr id="6" name="Textplatzhalter 5">
            <a:extLst>
              <a:ext uri="{FF2B5EF4-FFF2-40B4-BE49-F238E27FC236}">
                <a16:creationId xmlns:a16="http://schemas.microsoft.com/office/drawing/2014/main" id="{F36E4B58-F56B-DE4C-B33C-29425BB2A313}"/>
              </a:ext>
            </a:extLst>
          </p:cNvPr>
          <p:cNvSpPr>
            <a:spLocks noGrp="1"/>
          </p:cNvSpPr>
          <p:nvPr>
            <p:ph type="body" sz="quarter" idx="10"/>
          </p:nvPr>
        </p:nvSpPr>
        <p:spPr/>
        <p:txBody>
          <a:bodyPr/>
          <a:lstStyle/>
          <a:p>
            <a:r>
              <a:rPr lang="en-US" dirty="0">
                <a:solidFill>
                  <a:schemeClr val="bg2">
                    <a:lumMod val="50000"/>
                  </a:schemeClr>
                </a:solidFill>
              </a:rPr>
              <a:t>Source: NRMMC–EPHC –NHMRC, 2009.</a:t>
            </a:r>
          </a:p>
        </p:txBody>
      </p:sp>
      <p:sp>
        <p:nvSpPr>
          <p:cNvPr id="4" name="Foliennummernplatzhalter 3">
            <a:extLst>
              <a:ext uri="{FF2B5EF4-FFF2-40B4-BE49-F238E27FC236}">
                <a16:creationId xmlns:a16="http://schemas.microsoft.com/office/drawing/2014/main" id="{1D6A6501-B038-C843-BA1F-7B64274D5171}"/>
              </a:ext>
            </a:extLst>
          </p:cNvPr>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5</a:t>
            </a:fld>
            <a:endParaRPr lang="de-DE" sz="1400" dirty="0">
              <a:solidFill>
                <a:schemeClr val="bg1"/>
              </a:solidFill>
              <a:latin typeface="Arial" panose="020B0604020202020204" pitchFamily="34" charset="0"/>
              <a:cs typeface="Arial" panose="020B0604020202020204" pitchFamily="34" charset="0"/>
            </a:endParaRPr>
          </a:p>
        </p:txBody>
      </p:sp>
      <p:pic>
        <p:nvPicPr>
          <p:cNvPr id="8" name="Picture 2">
            <a:extLst>
              <a:ext uri="{FF2B5EF4-FFF2-40B4-BE49-F238E27FC236}">
                <a16:creationId xmlns:a16="http://schemas.microsoft.com/office/drawing/2014/main" id="{F21EAC75-825B-AD4F-9D0D-B5594DAB0076}"/>
              </a:ext>
            </a:extLst>
          </p:cNvPr>
          <p:cNvPicPr>
            <a:picLocks noChangeAspect="1"/>
          </p:cNvPicPr>
          <p:nvPr/>
        </p:nvPicPr>
        <p:blipFill>
          <a:blip r:embed="rId3"/>
          <a:stretch>
            <a:fillRect/>
          </a:stretch>
        </p:blipFill>
        <p:spPr>
          <a:xfrm>
            <a:off x="318738" y="1976494"/>
            <a:ext cx="12367324" cy="5514610"/>
          </a:xfrm>
          <a:prstGeom prst="rect">
            <a:avLst/>
          </a:prstGeom>
        </p:spPr>
      </p:pic>
    </p:spTree>
    <p:extLst>
      <p:ext uri="{BB962C8B-B14F-4D97-AF65-F5344CB8AC3E}">
        <p14:creationId xmlns:p14="http://schemas.microsoft.com/office/powerpoint/2010/main" val="301532821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104036E-5EE0-994A-8104-30BC30443F35}"/>
              </a:ext>
            </a:extLst>
          </p:cNvPr>
          <p:cNvSpPr>
            <a:spLocks noGrp="1"/>
          </p:cNvSpPr>
          <p:nvPr>
            <p:ph type="title"/>
          </p:nvPr>
        </p:nvSpPr>
        <p:spPr/>
        <p:txBody>
          <a:bodyPr/>
          <a:lstStyle/>
          <a:p>
            <a:r>
              <a:rPr lang="de-DE" dirty="0" err="1"/>
              <a:t>Benefits</a:t>
            </a:r>
            <a:r>
              <a:rPr lang="de-DE" dirty="0"/>
              <a:t> </a:t>
            </a:r>
            <a:r>
              <a:rPr lang="de-DE" dirty="0" err="1"/>
              <a:t>of</a:t>
            </a:r>
            <a:r>
              <a:rPr lang="de-DE" dirty="0"/>
              <a:t> MAR</a:t>
            </a:r>
          </a:p>
        </p:txBody>
      </p:sp>
      <p:sp>
        <p:nvSpPr>
          <p:cNvPr id="6" name="Textplatzhalter 5">
            <a:extLst>
              <a:ext uri="{FF2B5EF4-FFF2-40B4-BE49-F238E27FC236}">
                <a16:creationId xmlns:a16="http://schemas.microsoft.com/office/drawing/2014/main" id="{E32B2B55-C8B7-864D-AA3D-255ED00532A0}"/>
              </a:ext>
            </a:extLst>
          </p:cNvPr>
          <p:cNvSpPr>
            <a:spLocks noGrp="1"/>
          </p:cNvSpPr>
          <p:nvPr>
            <p:ph type="body" sz="quarter" idx="10"/>
          </p:nvPr>
        </p:nvSpPr>
        <p:spPr/>
        <p:txBody>
          <a:bodyPr/>
          <a:lstStyle/>
          <a:p>
            <a:endParaRPr lang="de-DE"/>
          </a:p>
        </p:txBody>
      </p:sp>
      <p:sp>
        <p:nvSpPr>
          <p:cNvPr id="4" name="Foliennummernplatzhalter 3">
            <a:extLst>
              <a:ext uri="{FF2B5EF4-FFF2-40B4-BE49-F238E27FC236}">
                <a16:creationId xmlns:a16="http://schemas.microsoft.com/office/drawing/2014/main" id="{805F279D-3BBD-2242-85ED-1ADC353BD001}"/>
              </a:ext>
            </a:extLst>
          </p:cNvPr>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6</a:t>
            </a:fld>
            <a:endParaRPr lang="de-DE" sz="1400" dirty="0">
              <a:solidFill>
                <a:schemeClr val="bg1"/>
              </a:solidFill>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820B316F-2E32-8B47-9EC6-E8841B539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08" y="1651952"/>
            <a:ext cx="12192000" cy="6858000"/>
          </a:xfrm>
          <a:prstGeom prst="rect">
            <a:avLst/>
          </a:prstGeom>
        </p:spPr>
      </p:pic>
      <p:sp>
        <p:nvSpPr>
          <p:cNvPr id="9" name="TextBox 5">
            <a:extLst>
              <a:ext uri="{FF2B5EF4-FFF2-40B4-BE49-F238E27FC236}">
                <a16:creationId xmlns:a16="http://schemas.microsoft.com/office/drawing/2014/main" id="{2A551103-23B9-634D-BB22-32888903DB42}"/>
              </a:ext>
            </a:extLst>
          </p:cNvPr>
          <p:cNvSpPr txBox="1"/>
          <p:nvPr/>
        </p:nvSpPr>
        <p:spPr>
          <a:xfrm>
            <a:off x="3155350" y="2592040"/>
            <a:ext cx="2626296" cy="1200329"/>
          </a:xfrm>
          <a:prstGeom prst="rect">
            <a:avLst/>
          </a:prstGeom>
          <a:noFill/>
        </p:spPr>
        <p:txBody>
          <a:bodyPr wrap="none" rtlCol="0">
            <a:spAutoFit/>
          </a:bodyPr>
          <a:lstStyle/>
          <a:p>
            <a:pPr algn="ctr"/>
            <a:r>
              <a:rPr lang="de-DE" sz="2400" dirty="0" err="1"/>
              <a:t>Prevention</a:t>
            </a:r>
            <a:r>
              <a:rPr lang="de-DE" sz="2400" dirty="0"/>
              <a:t> </a:t>
            </a:r>
            <a:r>
              <a:rPr lang="de-DE" sz="2400" dirty="0" err="1"/>
              <a:t>of</a:t>
            </a:r>
            <a:r>
              <a:rPr lang="de-DE" sz="2400" dirty="0"/>
              <a:t> </a:t>
            </a:r>
          </a:p>
          <a:p>
            <a:pPr algn="ctr"/>
            <a:r>
              <a:rPr lang="de-DE" sz="2400" dirty="0" err="1"/>
              <a:t>salt-water</a:t>
            </a:r>
            <a:r>
              <a:rPr lang="de-DE" sz="2400" dirty="0"/>
              <a:t> </a:t>
            </a:r>
            <a:r>
              <a:rPr lang="de-DE" sz="2400" dirty="0" err="1"/>
              <a:t>intrusion</a:t>
            </a:r>
            <a:endParaRPr lang="de-DE" sz="2400" dirty="0"/>
          </a:p>
          <a:p>
            <a:pPr algn="ctr"/>
            <a:endParaRPr lang="en-US" sz="2400" dirty="0"/>
          </a:p>
        </p:txBody>
      </p:sp>
      <p:sp>
        <p:nvSpPr>
          <p:cNvPr id="10" name="TextBox 7">
            <a:extLst>
              <a:ext uri="{FF2B5EF4-FFF2-40B4-BE49-F238E27FC236}">
                <a16:creationId xmlns:a16="http://schemas.microsoft.com/office/drawing/2014/main" id="{81727630-51A0-2A4A-BE3A-EC4AFB0BCF12}"/>
              </a:ext>
            </a:extLst>
          </p:cNvPr>
          <p:cNvSpPr txBox="1"/>
          <p:nvPr/>
        </p:nvSpPr>
        <p:spPr>
          <a:xfrm>
            <a:off x="5248131" y="6574797"/>
            <a:ext cx="2512354" cy="830997"/>
          </a:xfrm>
          <a:prstGeom prst="rect">
            <a:avLst/>
          </a:prstGeom>
          <a:noFill/>
        </p:spPr>
        <p:txBody>
          <a:bodyPr wrap="none" rtlCol="0">
            <a:spAutoFit/>
          </a:bodyPr>
          <a:lstStyle/>
          <a:p>
            <a:pPr algn="ctr"/>
            <a:r>
              <a:rPr lang="de-DE" sz="2400" dirty="0" err="1"/>
              <a:t>Aquatic</a:t>
            </a:r>
            <a:r>
              <a:rPr lang="de-DE" sz="2400" dirty="0"/>
              <a:t> </a:t>
            </a:r>
            <a:r>
              <a:rPr lang="de-DE" sz="2400" dirty="0" err="1"/>
              <a:t>ecosystem</a:t>
            </a:r>
            <a:endParaRPr lang="de-DE" sz="2400" dirty="0"/>
          </a:p>
          <a:p>
            <a:pPr algn="ctr"/>
            <a:r>
              <a:rPr lang="de-DE" sz="2400" dirty="0" err="1"/>
              <a:t>restoration</a:t>
            </a:r>
            <a:endParaRPr lang="en-US" sz="2400" dirty="0"/>
          </a:p>
        </p:txBody>
      </p:sp>
      <p:sp>
        <p:nvSpPr>
          <p:cNvPr id="11" name="TextBox 8">
            <a:extLst>
              <a:ext uri="{FF2B5EF4-FFF2-40B4-BE49-F238E27FC236}">
                <a16:creationId xmlns:a16="http://schemas.microsoft.com/office/drawing/2014/main" id="{7DB6A6C2-4866-A24B-918A-5BFD3FC1833A}"/>
              </a:ext>
            </a:extLst>
          </p:cNvPr>
          <p:cNvSpPr txBox="1"/>
          <p:nvPr/>
        </p:nvSpPr>
        <p:spPr>
          <a:xfrm>
            <a:off x="9357876" y="6574797"/>
            <a:ext cx="2790957" cy="830997"/>
          </a:xfrm>
          <a:prstGeom prst="rect">
            <a:avLst/>
          </a:prstGeom>
          <a:noFill/>
        </p:spPr>
        <p:txBody>
          <a:bodyPr wrap="none" rtlCol="0">
            <a:spAutoFit/>
          </a:bodyPr>
          <a:lstStyle/>
          <a:p>
            <a:pPr algn="ctr"/>
            <a:r>
              <a:rPr lang="de-DE" sz="2400" dirty="0"/>
              <a:t>Integration </a:t>
            </a:r>
            <a:r>
              <a:rPr lang="de-DE" sz="2400" dirty="0" err="1"/>
              <a:t>into</a:t>
            </a:r>
            <a:r>
              <a:rPr lang="de-DE" sz="2400" dirty="0"/>
              <a:t> </a:t>
            </a:r>
          </a:p>
          <a:p>
            <a:pPr algn="ctr"/>
            <a:r>
              <a:rPr lang="de-DE" sz="2400" dirty="0"/>
              <a:t>urban </a:t>
            </a:r>
            <a:r>
              <a:rPr lang="de-DE" sz="2400" dirty="0" err="1"/>
              <a:t>water</a:t>
            </a:r>
            <a:r>
              <a:rPr lang="de-DE" sz="2400" dirty="0"/>
              <a:t> </a:t>
            </a:r>
            <a:r>
              <a:rPr lang="de-DE" sz="2400" dirty="0" err="1"/>
              <a:t>projects</a:t>
            </a:r>
            <a:endParaRPr lang="en-US" sz="2400" dirty="0"/>
          </a:p>
        </p:txBody>
      </p:sp>
      <p:sp>
        <p:nvSpPr>
          <p:cNvPr id="12" name="TextBox 10">
            <a:extLst>
              <a:ext uri="{FF2B5EF4-FFF2-40B4-BE49-F238E27FC236}">
                <a16:creationId xmlns:a16="http://schemas.microsoft.com/office/drawing/2014/main" id="{9D9EE0D1-1A72-3745-942C-445ABB780B57}"/>
              </a:ext>
            </a:extLst>
          </p:cNvPr>
          <p:cNvSpPr txBox="1"/>
          <p:nvPr/>
        </p:nvSpPr>
        <p:spPr>
          <a:xfrm>
            <a:off x="1312218" y="6535761"/>
            <a:ext cx="1843132" cy="830997"/>
          </a:xfrm>
          <a:prstGeom prst="rect">
            <a:avLst/>
          </a:prstGeom>
          <a:noFill/>
        </p:spPr>
        <p:txBody>
          <a:bodyPr wrap="none" rtlCol="0">
            <a:spAutoFit/>
          </a:bodyPr>
          <a:lstStyle/>
          <a:p>
            <a:pPr algn="ctr"/>
            <a:r>
              <a:rPr lang="de-DE" sz="2400" dirty="0" err="1"/>
              <a:t>Flood</a:t>
            </a:r>
            <a:r>
              <a:rPr lang="de-DE" sz="2400" dirty="0"/>
              <a:t> </a:t>
            </a:r>
            <a:r>
              <a:rPr lang="de-DE" sz="2400" dirty="0" err="1"/>
              <a:t>risk</a:t>
            </a:r>
            <a:r>
              <a:rPr lang="de-DE" sz="2400" dirty="0"/>
              <a:t> </a:t>
            </a:r>
          </a:p>
          <a:p>
            <a:pPr algn="ctr"/>
            <a:r>
              <a:rPr lang="de-DE" sz="2400" dirty="0" err="1"/>
              <a:t>management</a:t>
            </a:r>
            <a:endParaRPr lang="en-US" sz="2400" dirty="0"/>
          </a:p>
        </p:txBody>
      </p:sp>
      <p:sp>
        <p:nvSpPr>
          <p:cNvPr id="13" name="TextBox 15">
            <a:extLst>
              <a:ext uri="{FF2B5EF4-FFF2-40B4-BE49-F238E27FC236}">
                <a16:creationId xmlns:a16="http://schemas.microsoft.com/office/drawing/2014/main" id="{5F3B2A90-A113-FF44-97B0-F7F133A07863}"/>
              </a:ext>
            </a:extLst>
          </p:cNvPr>
          <p:cNvSpPr txBox="1"/>
          <p:nvPr/>
        </p:nvSpPr>
        <p:spPr>
          <a:xfrm>
            <a:off x="7984615" y="2592040"/>
            <a:ext cx="1373261" cy="830997"/>
          </a:xfrm>
          <a:prstGeom prst="rect">
            <a:avLst/>
          </a:prstGeom>
          <a:noFill/>
        </p:spPr>
        <p:txBody>
          <a:bodyPr wrap="none" rtlCol="0">
            <a:spAutoFit/>
          </a:bodyPr>
          <a:lstStyle/>
          <a:p>
            <a:pPr algn="ctr"/>
            <a:r>
              <a:rPr lang="de-DE" sz="2400" dirty="0" err="1"/>
              <a:t>Drought</a:t>
            </a:r>
            <a:endParaRPr lang="de-DE" sz="2400" dirty="0"/>
          </a:p>
          <a:p>
            <a:pPr algn="ctr"/>
            <a:r>
              <a:rPr lang="de-DE" sz="2400" dirty="0" err="1"/>
              <a:t>resilience</a:t>
            </a:r>
            <a:endParaRPr lang="en-US" sz="2400" dirty="0"/>
          </a:p>
        </p:txBody>
      </p:sp>
    </p:spTree>
    <p:extLst>
      <p:ext uri="{BB962C8B-B14F-4D97-AF65-F5344CB8AC3E}">
        <p14:creationId xmlns:p14="http://schemas.microsoft.com/office/powerpoint/2010/main" val="201767894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Challenges</a:t>
            </a:r>
            <a:r>
              <a:rPr lang="de-DE" dirty="0" smtClean="0"/>
              <a:t> </a:t>
            </a:r>
            <a:r>
              <a:rPr lang="de-DE" dirty="0" err="1" smtClean="0"/>
              <a:t>of</a:t>
            </a:r>
            <a:r>
              <a:rPr lang="de-DE" dirty="0" smtClean="0"/>
              <a:t> MAR</a:t>
            </a:r>
            <a:endParaRPr lang="en-US" dirty="0"/>
          </a:p>
        </p:txBody>
      </p:sp>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7</a:t>
            </a:fld>
            <a:endParaRPr lang="de-DE" sz="1400" dirty="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42" y="1810870"/>
            <a:ext cx="12207938" cy="6866965"/>
          </a:xfrm>
          <a:prstGeom prst="rect">
            <a:avLst/>
          </a:prstGeom>
        </p:spPr>
      </p:pic>
      <p:sp>
        <p:nvSpPr>
          <p:cNvPr id="6" name="TextBox 10">
            <a:extLst>
              <a:ext uri="{FF2B5EF4-FFF2-40B4-BE49-F238E27FC236}">
                <a16:creationId xmlns:a16="http://schemas.microsoft.com/office/drawing/2014/main" id="{9D9EE0D1-1A72-3745-942C-445ABB780B57}"/>
              </a:ext>
            </a:extLst>
          </p:cNvPr>
          <p:cNvSpPr txBox="1"/>
          <p:nvPr/>
        </p:nvSpPr>
        <p:spPr>
          <a:xfrm>
            <a:off x="1292370" y="6661264"/>
            <a:ext cx="1846979" cy="830997"/>
          </a:xfrm>
          <a:prstGeom prst="rect">
            <a:avLst/>
          </a:prstGeom>
          <a:noFill/>
        </p:spPr>
        <p:txBody>
          <a:bodyPr wrap="none" rtlCol="0">
            <a:spAutoFit/>
          </a:bodyPr>
          <a:lstStyle/>
          <a:p>
            <a:pPr algn="ctr"/>
            <a:r>
              <a:rPr lang="de-DE" sz="2400" dirty="0" err="1" smtClean="0"/>
              <a:t>Clogging</a:t>
            </a:r>
            <a:r>
              <a:rPr lang="de-DE" sz="2400" dirty="0" smtClean="0"/>
              <a:t> </a:t>
            </a:r>
            <a:r>
              <a:rPr lang="de-DE" sz="2400" dirty="0" err="1" smtClean="0"/>
              <a:t>of</a:t>
            </a:r>
            <a:r>
              <a:rPr lang="de-DE" sz="2400" dirty="0" smtClean="0"/>
              <a:t> </a:t>
            </a:r>
            <a:br>
              <a:rPr lang="de-DE" sz="2400" dirty="0" smtClean="0"/>
            </a:br>
            <a:r>
              <a:rPr lang="de-DE" sz="2400" dirty="0" err="1" smtClean="0"/>
              <a:t>wells</a:t>
            </a:r>
            <a:r>
              <a:rPr lang="de-DE" sz="2400" dirty="0" smtClean="0"/>
              <a:t>/</a:t>
            </a:r>
            <a:r>
              <a:rPr lang="de-DE" sz="2400" dirty="0" err="1" smtClean="0"/>
              <a:t>basins</a:t>
            </a:r>
            <a:endParaRPr lang="en-US" sz="2400" dirty="0"/>
          </a:p>
        </p:txBody>
      </p:sp>
      <p:sp>
        <p:nvSpPr>
          <p:cNvPr id="7" name="TextBox 10">
            <a:extLst>
              <a:ext uri="{FF2B5EF4-FFF2-40B4-BE49-F238E27FC236}">
                <a16:creationId xmlns:a16="http://schemas.microsoft.com/office/drawing/2014/main" id="{9D9EE0D1-1A72-3745-942C-445ABB780B57}"/>
              </a:ext>
            </a:extLst>
          </p:cNvPr>
          <p:cNvSpPr txBox="1"/>
          <p:nvPr/>
        </p:nvSpPr>
        <p:spPr>
          <a:xfrm>
            <a:off x="3259583" y="2917856"/>
            <a:ext cx="2170787" cy="830997"/>
          </a:xfrm>
          <a:prstGeom prst="rect">
            <a:avLst/>
          </a:prstGeom>
          <a:noFill/>
        </p:spPr>
        <p:txBody>
          <a:bodyPr wrap="none" rtlCol="0">
            <a:spAutoFit/>
          </a:bodyPr>
          <a:lstStyle/>
          <a:p>
            <a:pPr algn="ctr"/>
            <a:r>
              <a:rPr lang="de-DE" sz="2400" dirty="0" smtClean="0"/>
              <a:t>Pollution </a:t>
            </a:r>
            <a:r>
              <a:rPr lang="de-DE" sz="2400" dirty="0" err="1" smtClean="0"/>
              <a:t>risks</a:t>
            </a:r>
            <a:r>
              <a:rPr lang="de-DE" sz="2400" dirty="0" smtClean="0"/>
              <a:t>/</a:t>
            </a:r>
            <a:br>
              <a:rPr lang="de-DE" sz="2400" dirty="0" smtClean="0"/>
            </a:br>
            <a:r>
              <a:rPr lang="de-DE" sz="2400" dirty="0" err="1" smtClean="0"/>
              <a:t>health</a:t>
            </a:r>
            <a:r>
              <a:rPr lang="de-DE" sz="2400" dirty="0" smtClean="0"/>
              <a:t> </a:t>
            </a:r>
            <a:r>
              <a:rPr lang="de-DE" sz="2400" dirty="0" err="1" smtClean="0"/>
              <a:t>risks</a:t>
            </a:r>
            <a:endParaRPr lang="en-US" sz="2400" dirty="0"/>
          </a:p>
        </p:txBody>
      </p:sp>
      <p:sp>
        <p:nvSpPr>
          <p:cNvPr id="8" name="TextBox 10">
            <a:extLst>
              <a:ext uri="{FF2B5EF4-FFF2-40B4-BE49-F238E27FC236}">
                <a16:creationId xmlns:a16="http://schemas.microsoft.com/office/drawing/2014/main" id="{9D9EE0D1-1A72-3745-942C-445ABB780B57}"/>
              </a:ext>
            </a:extLst>
          </p:cNvPr>
          <p:cNvSpPr txBox="1"/>
          <p:nvPr/>
        </p:nvSpPr>
        <p:spPr>
          <a:xfrm>
            <a:off x="5742030" y="6661264"/>
            <a:ext cx="1624164" cy="830997"/>
          </a:xfrm>
          <a:prstGeom prst="rect">
            <a:avLst/>
          </a:prstGeom>
          <a:noFill/>
        </p:spPr>
        <p:txBody>
          <a:bodyPr wrap="none" rtlCol="0">
            <a:spAutoFit/>
          </a:bodyPr>
          <a:lstStyle/>
          <a:p>
            <a:pPr algn="ctr"/>
            <a:r>
              <a:rPr lang="de-DE" sz="2400" dirty="0" err="1" smtClean="0"/>
              <a:t>Required</a:t>
            </a:r>
            <a:endParaRPr lang="de-DE" sz="2400" dirty="0" smtClean="0"/>
          </a:p>
          <a:p>
            <a:pPr algn="ctr"/>
            <a:r>
              <a:rPr lang="de-DE" sz="2400" dirty="0" err="1" smtClean="0"/>
              <a:t>monitoring</a:t>
            </a:r>
            <a:endParaRPr lang="en-US" sz="2400" dirty="0"/>
          </a:p>
        </p:txBody>
      </p:sp>
      <p:sp>
        <p:nvSpPr>
          <p:cNvPr id="9" name="TextBox 10">
            <a:extLst>
              <a:ext uri="{FF2B5EF4-FFF2-40B4-BE49-F238E27FC236}">
                <a16:creationId xmlns:a16="http://schemas.microsoft.com/office/drawing/2014/main" id="{9D9EE0D1-1A72-3745-942C-445ABB780B57}"/>
              </a:ext>
            </a:extLst>
          </p:cNvPr>
          <p:cNvSpPr txBox="1"/>
          <p:nvPr/>
        </p:nvSpPr>
        <p:spPr>
          <a:xfrm>
            <a:off x="7913052" y="2917855"/>
            <a:ext cx="1487908" cy="830997"/>
          </a:xfrm>
          <a:prstGeom prst="rect">
            <a:avLst/>
          </a:prstGeom>
          <a:noFill/>
        </p:spPr>
        <p:txBody>
          <a:bodyPr wrap="none" rtlCol="0">
            <a:spAutoFit/>
          </a:bodyPr>
          <a:lstStyle/>
          <a:p>
            <a:pPr algn="ctr"/>
            <a:r>
              <a:rPr lang="de-DE" sz="2400" dirty="0" err="1" smtClean="0"/>
              <a:t>Water</a:t>
            </a:r>
            <a:endParaRPr lang="de-DE" sz="2400" dirty="0" smtClean="0"/>
          </a:p>
          <a:p>
            <a:pPr algn="ctr"/>
            <a:r>
              <a:rPr lang="de-DE" sz="2400" dirty="0" err="1" smtClean="0"/>
              <a:t>allocation</a:t>
            </a:r>
            <a:endParaRPr lang="en-US" sz="2400" dirty="0"/>
          </a:p>
        </p:txBody>
      </p:sp>
      <p:sp>
        <p:nvSpPr>
          <p:cNvPr id="10" name="TextBox 10">
            <a:extLst>
              <a:ext uri="{FF2B5EF4-FFF2-40B4-BE49-F238E27FC236}">
                <a16:creationId xmlns:a16="http://schemas.microsoft.com/office/drawing/2014/main" id="{9D9EE0D1-1A72-3745-942C-445ABB780B57}"/>
              </a:ext>
            </a:extLst>
          </p:cNvPr>
          <p:cNvSpPr txBox="1"/>
          <p:nvPr/>
        </p:nvSpPr>
        <p:spPr>
          <a:xfrm>
            <a:off x="9964418" y="6661263"/>
            <a:ext cx="1931939" cy="830997"/>
          </a:xfrm>
          <a:prstGeom prst="rect">
            <a:avLst/>
          </a:prstGeom>
          <a:noFill/>
        </p:spPr>
        <p:txBody>
          <a:bodyPr wrap="none" rtlCol="0">
            <a:spAutoFit/>
          </a:bodyPr>
          <a:lstStyle/>
          <a:p>
            <a:pPr algn="ctr"/>
            <a:r>
              <a:rPr lang="de-DE" sz="2400" dirty="0" err="1" smtClean="0"/>
              <a:t>Policies</a:t>
            </a:r>
            <a:r>
              <a:rPr lang="de-DE" sz="2400" dirty="0"/>
              <a:t> </a:t>
            </a:r>
            <a:r>
              <a:rPr lang="de-DE" sz="2400" dirty="0" err="1" smtClean="0"/>
              <a:t>and</a:t>
            </a:r>
            <a:r>
              <a:rPr lang="de-DE" sz="2400" dirty="0" smtClean="0"/>
              <a:t> </a:t>
            </a:r>
            <a:br>
              <a:rPr lang="de-DE" sz="2400" dirty="0" smtClean="0"/>
            </a:br>
            <a:r>
              <a:rPr lang="de-DE" sz="2400" dirty="0" err="1" smtClean="0"/>
              <a:t>governance</a:t>
            </a:r>
            <a:r>
              <a:rPr lang="de-DE" sz="2400" dirty="0" smtClean="0"/>
              <a:t> </a:t>
            </a:r>
            <a:endParaRPr lang="en-US" sz="2400" dirty="0"/>
          </a:p>
        </p:txBody>
      </p:sp>
    </p:spTree>
    <p:extLst>
      <p:ext uri="{BB962C8B-B14F-4D97-AF65-F5344CB8AC3E}">
        <p14:creationId xmlns:p14="http://schemas.microsoft.com/office/powerpoint/2010/main" val="113061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104036E-5EE0-994A-8104-30BC30443F35}"/>
              </a:ext>
            </a:extLst>
          </p:cNvPr>
          <p:cNvSpPr>
            <a:spLocks noGrp="1"/>
          </p:cNvSpPr>
          <p:nvPr>
            <p:ph type="title"/>
          </p:nvPr>
        </p:nvSpPr>
        <p:spPr/>
        <p:txBody>
          <a:bodyPr/>
          <a:lstStyle/>
          <a:p>
            <a:r>
              <a:rPr lang="de-DE" dirty="0"/>
              <a:t>MAR </a:t>
            </a:r>
            <a:r>
              <a:rPr lang="de-DE" dirty="0" err="1"/>
              <a:t>Selection</a:t>
            </a:r>
            <a:r>
              <a:rPr lang="de-DE" dirty="0"/>
              <a:t> Guidelines</a:t>
            </a:r>
          </a:p>
        </p:txBody>
      </p:sp>
      <p:sp>
        <p:nvSpPr>
          <p:cNvPr id="2" name="Textplatzhalter 1">
            <a:extLst>
              <a:ext uri="{FF2B5EF4-FFF2-40B4-BE49-F238E27FC236}">
                <a16:creationId xmlns:a16="http://schemas.microsoft.com/office/drawing/2014/main" id="{BE4F55B5-20ED-A346-AB39-18CBB6280C8F}"/>
              </a:ext>
            </a:extLst>
          </p:cNvPr>
          <p:cNvSpPr>
            <a:spLocks noGrp="1"/>
          </p:cNvSpPr>
          <p:nvPr>
            <p:ph type="body" sz="quarter" idx="10"/>
          </p:nvPr>
        </p:nvSpPr>
        <p:spPr/>
        <p:txBody>
          <a:bodyPr/>
          <a:lstStyle/>
          <a:p>
            <a:r>
              <a:rPr lang="en-US" dirty="0">
                <a:solidFill>
                  <a:schemeClr val="bg2">
                    <a:lumMod val="50000"/>
                  </a:schemeClr>
                </a:solidFill>
              </a:rPr>
              <a:t>Source: </a:t>
            </a:r>
            <a:r>
              <a:rPr lang="en-US" dirty="0" err="1">
                <a:solidFill>
                  <a:schemeClr val="bg2">
                    <a:lumMod val="50000"/>
                  </a:schemeClr>
                </a:solidFill>
              </a:rPr>
              <a:t>Alam</a:t>
            </a:r>
            <a:r>
              <a:rPr lang="en-US" dirty="0">
                <a:solidFill>
                  <a:schemeClr val="bg2">
                    <a:lumMod val="50000"/>
                  </a:schemeClr>
                </a:solidFill>
              </a:rPr>
              <a:t> et al., 2021</a:t>
            </a:r>
          </a:p>
        </p:txBody>
      </p:sp>
      <p:sp>
        <p:nvSpPr>
          <p:cNvPr id="4" name="Foliennummernplatzhalter 3">
            <a:extLst>
              <a:ext uri="{FF2B5EF4-FFF2-40B4-BE49-F238E27FC236}">
                <a16:creationId xmlns:a16="http://schemas.microsoft.com/office/drawing/2014/main" id="{805F279D-3BBD-2242-85ED-1ADC353BD001}"/>
              </a:ext>
            </a:extLst>
          </p:cNvPr>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8</a:t>
            </a:fld>
            <a:endParaRPr lang="de-DE" sz="1400" dirty="0">
              <a:solidFill>
                <a:schemeClr val="bg1"/>
              </a:solidFill>
              <a:latin typeface="Arial" panose="020B0604020202020204" pitchFamily="34" charset="0"/>
              <a:cs typeface="Arial" panose="020B0604020202020204" pitchFamily="34" charset="0"/>
            </a:endParaRPr>
          </a:p>
        </p:txBody>
      </p:sp>
      <p:pic>
        <p:nvPicPr>
          <p:cNvPr id="15" name="Picture 3">
            <a:extLst>
              <a:ext uri="{FF2B5EF4-FFF2-40B4-BE49-F238E27FC236}">
                <a16:creationId xmlns:a16="http://schemas.microsoft.com/office/drawing/2014/main" id="{4113C783-0095-964E-8E66-392182C9D9A1}"/>
              </a:ext>
            </a:extLst>
          </p:cNvPr>
          <p:cNvPicPr>
            <a:picLocks noChangeAspect="1"/>
          </p:cNvPicPr>
          <p:nvPr/>
        </p:nvPicPr>
        <p:blipFill rotWithShape="1">
          <a:blip r:embed="rId3"/>
          <a:srcRect l="7139" r="11111"/>
          <a:stretch/>
        </p:blipFill>
        <p:spPr>
          <a:xfrm>
            <a:off x="575732" y="1557868"/>
            <a:ext cx="11871676" cy="7155744"/>
          </a:xfrm>
          <a:prstGeom prst="rect">
            <a:avLst/>
          </a:prstGeom>
        </p:spPr>
      </p:pic>
      <p:sp>
        <p:nvSpPr>
          <p:cNvPr id="3" name="Rechteck 2">
            <a:extLst>
              <a:ext uri="{FF2B5EF4-FFF2-40B4-BE49-F238E27FC236}">
                <a16:creationId xmlns:a16="http://schemas.microsoft.com/office/drawing/2014/main" id="{E3B3EF5B-5B04-D942-8EE9-E04D757E271B}"/>
              </a:ext>
            </a:extLst>
          </p:cNvPr>
          <p:cNvSpPr/>
          <p:nvPr/>
        </p:nvSpPr>
        <p:spPr>
          <a:xfrm>
            <a:off x="2810933" y="1557868"/>
            <a:ext cx="5012267" cy="761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Oval 6"/>
          <p:cNvSpPr/>
          <p:nvPr/>
        </p:nvSpPr>
        <p:spPr>
          <a:xfrm>
            <a:off x="1177636" y="1704109"/>
            <a:ext cx="615758" cy="6157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b="1" dirty="0" smtClean="0"/>
              <a:t>1</a:t>
            </a:r>
            <a:endParaRPr lang="en-US" b="1" dirty="0"/>
          </a:p>
        </p:txBody>
      </p:sp>
      <p:sp>
        <p:nvSpPr>
          <p:cNvPr id="10" name="Oval 9"/>
          <p:cNvSpPr/>
          <p:nvPr/>
        </p:nvSpPr>
        <p:spPr>
          <a:xfrm>
            <a:off x="3920836" y="2745934"/>
            <a:ext cx="615758" cy="6157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b="1" dirty="0" smtClean="0"/>
              <a:t>2</a:t>
            </a:r>
            <a:endParaRPr lang="en-US" b="1" dirty="0"/>
          </a:p>
        </p:txBody>
      </p:sp>
      <p:sp>
        <p:nvSpPr>
          <p:cNvPr id="11" name="Oval 10"/>
          <p:cNvSpPr/>
          <p:nvPr/>
        </p:nvSpPr>
        <p:spPr>
          <a:xfrm>
            <a:off x="5009187" y="3361692"/>
            <a:ext cx="615758" cy="6157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b="1" dirty="0"/>
              <a:t>3</a:t>
            </a:r>
            <a:endParaRPr lang="en-US" b="1" dirty="0"/>
          </a:p>
        </p:txBody>
      </p:sp>
      <p:sp>
        <p:nvSpPr>
          <p:cNvPr id="12" name="Oval 11"/>
          <p:cNvSpPr/>
          <p:nvPr/>
        </p:nvSpPr>
        <p:spPr>
          <a:xfrm>
            <a:off x="6810278" y="4061003"/>
            <a:ext cx="615758" cy="6157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b="1" dirty="0" smtClean="0"/>
              <a:t>4</a:t>
            </a:r>
            <a:endParaRPr lang="en-US" b="1" dirty="0"/>
          </a:p>
        </p:txBody>
      </p:sp>
      <p:sp>
        <p:nvSpPr>
          <p:cNvPr id="13" name="Oval 12"/>
          <p:cNvSpPr/>
          <p:nvPr/>
        </p:nvSpPr>
        <p:spPr>
          <a:xfrm>
            <a:off x="8957731" y="5135740"/>
            <a:ext cx="615758" cy="6157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b="1" dirty="0" smtClean="0"/>
              <a:t>5</a:t>
            </a:r>
            <a:endParaRPr lang="en-US" b="1" dirty="0"/>
          </a:p>
        </p:txBody>
      </p:sp>
      <p:sp>
        <p:nvSpPr>
          <p:cNvPr id="14" name="Oval 13"/>
          <p:cNvSpPr/>
          <p:nvPr/>
        </p:nvSpPr>
        <p:spPr>
          <a:xfrm>
            <a:off x="11260975" y="5151457"/>
            <a:ext cx="615758" cy="6157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b="1" dirty="0" smtClean="0"/>
              <a:t>6</a:t>
            </a:r>
            <a:endParaRPr lang="en-US" b="1" dirty="0"/>
          </a:p>
        </p:txBody>
      </p:sp>
    </p:spTree>
    <p:extLst>
      <p:ext uri="{BB962C8B-B14F-4D97-AF65-F5344CB8AC3E}">
        <p14:creationId xmlns:p14="http://schemas.microsoft.com/office/powerpoint/2010/main" val="1891771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E29719-42C4-0A4A-8AA8-0C53D7EDCFB5}"/>
              </a:ext>
            </a:extLst>
          </p:cNvPr>
          <p:cNvSpPr>
            <a:spLocks noGrp="1"/>
          </p:cNvSpPr>
          <p:nvPr>
            <p:ph type="title"/>
          </p:nvPr>
        </p:nvSpPr>
        <p:spPr/>
        <p:txBody>
          <a:bodyPr/>
          <a:lstStyle/>
          <a:p>
            <a:r>
              <a:rPr lang="de-DE" dirty="0"/>
              <a:t>Site-</a:t>
            </a:r>
            <a:r>
              <a:rPr lang="de-DE" dirty="0" err="1"/>
              <a:t>specific</a:t>
            </a:r>
            <a:r>
              <a:rPr lang="de-DE" dirty="0"/>
              <a:t> </a:t>
            </a:r>
            <a:r>
              <a:rPr lang="de-DE" dirty="0" err="1"/>
              <a:t>examples</a:t>
            </a:r>
            <a:r>
              <a:rPr lang="de-DE" dirty="0"/>
              <a:t>: </a:t>
            </a:r>
            <a:r>
              <a:rPr lang="en-US" dirty="0"/>
              <a:t>MAR Portal</a:t>
            </a:r>
            <a:endParaRPr lang="de-DE" dirty="0"/>
          </a:p>
        </p:txBody>
      </p:sp>
      <p:sp>
        <p:nvSpPr>
          <p:cNvPr id="3" name="Textplatzhalter 2">
            <a:extLst>
              <a:ext uri="{FF2B5EF4-FFF2-40B4-BE49-F238E27FC236}">
                <a16:creationId xmlns:a16="http://schemas.microsoft.com/office/drawing/2014/main" id="{F696749F-985F-A543-B627-C9BEF716367A}"/>
              </a:ext>
            </a:extLst>
          </p:cNvPr>
          <p:cNvSpPr>
            <a:spLocks noGrp="1"/>
          </p:cNvSpPr>
          <p:nvPr>
            <p:ph type="body" sz="quarter" idx="10"/>
          </p:nvPr>
        </p:nvSpPr>
        <p:spPr/>
        <p:txBody>
          <a:bodyPr/>
          <a:lstStyle/>
          <a:p>
            <a:r>
              <a:rPr lang="en-US" dirty="0">
                <a:solidFill>
                  <a:schemeClr val="bg2">
                    <a:lumMod val="50000"/>
                  </a:schemeClr>
                </a:solidFill>
              </a:rPr>
              <a:t>Source: Stefan &amp; </a:t>
            </a:r>
            <a:r>
              <a:rPr lang="en-US" dirty="0" err="1">
                <a:solidFill>
                  <a:schemeClr val="bg2">
                    <a:lumMod val="50000"/>
                  </a:schemeClr>
                </a:solidFill>
              </a:rPr>
              <a:t>Ansem</a:t>
            </a:r>
            <a:r>
              <a:rPr lang="en-US" dirty="0">
                <a:solidFill>
                  <a:schemeClr val="bg2">
                    <a:lumMod val="50000"/>
                  </a:schemeClr>
                </a:solidFill>
              </a:rPr>
              <a:t>, 2017/ MAR Portal.</a:t>
            </a:r>
          </a:p>
        </p:txBody>
      </p:sp>
      <p:sp>
        <p:nvSpPr>
          <p:cNvPr id="4" name="Foliennummernplatzhalter 3">
            <a:extLst>
              <a:ext uri="{FF2B5EF4-FFF2-40B4-BE49-F238E27FC236}">
                <a16:creationId xmlns:a16="http://schemas.microsoft.com/office/drawing/2014/main" id="{0852F524-152B-7B4A-830E-24457A59E894}"/>
              </a:ext>
            </a:extLst>
          </p:cNvPr>
          <p:cNvSpPr>
            <a:spLocks noGrp="1"/>
          </p:cNvSpPr>
          <p:nvPr>
            <p:ph type="sldNum" sz="quarter" idx="2"/>
          </p:nvPr>
        </p:nvSpPr>
        <p:spPr/>
        <p:txBody>
          <a:bodyPr/>
          <a:lstStyle/>
          <a:p>
            <a:fld id="{86CB4B4D-7CA3-9044-876B-883B54F8677D}" type="slidenum">
              <a:rPr lang="de-DE" sz="1400" smtClean="0">
                <a:latin typeface="Arial" panose="020B0604020202020204" pitchFamily="34" charset="0"/>
                <a:cs typeface="Arial" panose="020B0604020202020204" pitchFamily="34" charset="0"/>
              </a:rPr>
              <a:pPr/>
              <a:t>9</a:t>
            </a:fld>
            <a:endParaRPr lang="de-DE" sz="1400" dirty="0">
              <a:solidFill>
                <a:schemeClr val="bg1"/>
              </a:solidFill>
              <a:latin typeface="Arial" panose="020B0604020202020204" pitchFamily="34" charset="0"/>
              <a:cs typeface="Arial" panose="020B0604020202020204" pitchFamily="34" charset="0"/>
            </a:endParaRPr>
          </a:p>
        </p:txBody>
      </p:sp>
      <p:grpSp>
        <p:nvGrpSpPr>
          <p:cNvPr id="7" name="Gruppieren 6">
            <a:extLst>
              <a:ext uri="{FF2B5EF4-FFF2-40B4-BE49-F238E27FC236}">
                <a16:creationId xmlns:a16="http://schemas.microsoft.com/office/drawing/2014/main" id="{24FE8CFA-C3A2-5442-9440-14C1321D4B04}"/>
              </a:ext>
            </a:extLst>
          </p:cNvPr>
          <p:cNvGrpSpPr/>
          <p:nvPr/>
        </p:nvGrpSpPr>
        <p:grpSpPr>
          <a:xfrm>
            <a:off x="1210562" y="1218197"/>
            <a:ext cx="10583675" cy="7520406"/>
            <a:chOff x="2211387" y="1119188"/>
            <a:chExt cx="7504113" cy="5332172"/>
          </a:xfrm>
        </p:grpSpPr>
        <p:pic>
          <p:nvPicPr>
            <p:cNvPr id="5" name="Picture 9">
              <a:extLst>
                <a:ext uri="{FF2B5EF4-FFF2-40B4-BE49-F238E27FC236}">
                  <a16:creationId xmlns:a16="http://schemas.microsoft.com/office/drawing/2014/main" id="{465945EB-10EE-3E44-B8BF-8E60E34396BD}"/>
                </a:ext>
              </a:extLst>
            </p:cNvPr>
            <p:cNvPicPr>
              <a:picLocks noChangeAspect="1"/>
            </p:cNvPicPr>
            <p:nvPr/>
          </p:nvPicPr>
          <p:blipFill>
            <a:blip r:embed="rId3"/>
            <a:stretch>
              <a:fillRect/>
            </a:stretch>
          </p:blipFill>
          <p:spPr>
            <a:xfrm>
              <a:off x="2211387" y="1119188"/>
              <a:ext cx="7504113" cy="5332172"/>
            </a:xfrm>
            <a:prstGeom prst="rect">
              <a:avLst/>
            </a:prstGeom>
          </p:spPr>
          <p:style>
            <a:lnRef idx="2">
              <a:schemeClr val="dk1"/>
            </a:lnRef>
            <a:fillRef idx="1">
              <a:schemeClr val="lt1"/>
            </a:fillRef>
            <a:effectRef idx="0">
              <a:schemeClr val="dk1"/>
            </a:effectRef>
            <a:fontRef idx="minor">
              <a:schemeClr val="dk1"/>
            </a:fontRef>
          </p:style>
        </p:pic>
        <p:pic>
          <p:nvPicPr>
            <p:cNvPr id="6" name="Picture 10">
              <a:extLst>
                <a:ext uri="{FF2B5EF4-FFF2-40B4-BE49-F238E27FC236}">
                  <a16:creationId xmlns:a16="http://schemas.microsoft.com/office/drawing/2014/main" id="{9DEBDD4E-6484-5344-8A5E-8E0804ED2F6D}"/>
                </a:ext>
              </a:extLst>
            </p:cNvPr>
            <p:cNvPicPr>
              <a:picLocks noChangeAspect="1"/>
            </p:cNvPicPr>
            <p:nvPr/>
          </p:nvPicPr>
          <p:blipFill>
            <a:blip r:embed="rId4"/>
            <a:stretch>
              <a:fillRect/>
            </a:stretch>
          </p:blipFill>
          <p:spPr>
            <a:xfrm>
              <a:off x="5963443" y="1262063"/>
              <a:ext cx="3629025" cy="1352550"/>
            </a:xfrm>
            <a:prstGeom prst="rect">
              <a:avLst/>
            </a:prstGeom>
            <a:ln>
              <a:solidFill>
                <a:schemeClr val="tx1">
                  <a:lumMod val="95000"/>
                  <a:lumOff val="5000"/>
                </a:schemeClr>
              </a:solidFill>
            </a:ln>
          </p:spPr>
        </p:pic>
      </p:grpSp>
    </p:spTree>
    <p:extLst>
      <p:ext uri="{BB962C8B-B14F-4D97-AF65-F5344CB8AC3E}">
        <p14:creationId xmlns:p14="http://schemas.microsoft.com/office/powerpoint/2010/main" val="183395988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a:themeElements>
    <a:clrScheme name="202102_TH_angepasste Farben">
      <a:dk1>
        <a:srgbClr val="000000"/>
      </a:dk1>
      <a:lt1>
        <a:srgbClr val="FFFFFF"/>
      </a:lt1>
      <a:dk2>
        <a:srgbClr val="44546A"/>
      </a:dk2>
      <a:lt2>
        <a:srgbClr val="E7E6E6"/>
      </a:lt2>
      <a:accent1>
        <a:srgbClr val="005F7F"/>
      </a:accent1>
      <a:accent2>
        <a:srgbClr val="49853F"/>
      </a:accent2>
      <a:accent3>
        <a:srgbClr val="D35E14"/>
      </a:accent3>
      <a:accent4>
        <a:srgbClr val="94BF30"/>
      </a:accent4>
      <a:accent5>
        <a:srgbClr val="FECB2E"/>
      </a:accent5>
      <a:accent6>
        <a:srgbClr val="1677B0"/>
      </a:accent6>
      <a:hlink>
        <a:srgbClr val="046DD5"/>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900" b="1" i="0" u="none" strike="noStrike" cap="none" spc="0" normalizeH="0" baseline="0">
            <a:ln>
              <a:noFill/>
            </a:ln>
            <a:solidFill>
              <a:srgbClr val="000000"/>
            </a:solidFill>
            <a:effectLst/>
            <a:uFillTx/>
            <a:latin typeface="MyriadPro-SemiboldSemiCn"/>
            <a:ea typeface="MyriadPro-SemiboldSemiCn"/>
            <a:cs typeface="MyriadPro-SemiboldSemiCn"/>
            <a:sym typeface="MyriadPro-SemiboldSemiC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6415</Words>
  <Application>Microsoft Office PowerPoint</Application>
  <PresentationFormat>Custom</PresentationFormat>
  <Paragraphs>374</Paragraphs>
  <Slides>24</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Helvetica Neue</vt:lpstr>
      <vt:lpstr>Helvetica Neue Medium</vt:lpstr>
      <vt:lpstr>Wingdings</vt:lpstr>
      <vt:lpstr>Office</vt:lpstr>
      <vt:lpstr>2. Nexus sound solutions</vt:lpstr>
      <vt:lpstr>What is Managed Aquifer Recharge (MAR)?</vt:lpstr>
      <vt:lpstr>Overview of MAR schemes</vt:lpstr>
      <vt:lpstr>7 key elements of MAR schemes</vt:lpstr>
      <vt:lpstr>Example: Soil aquifer treatment (SAT)</vt:lpstr>
      <vt:lpstr>Benefits of MAR</vt:lpstr>
      <vt:lpstr>Challenges of MAR</vt:lpstr>
      <vt:lpstr>MAR Selection Guidelines</vt:lpstr>
      <vt:lpstr>Site-specific examples: MAR Portal</vt:lpstr>
      <vt:lpstr>Costs – an example from Australia</vt:lpstr>
      <vt:lpstr>Integrating MAR into nexus systems</vt:lpstr>
      <vt:lpstr>Constructed Wetlands</vt:lpstr>
      <vt:lpstr>Constructed Wetlands</vt:lpstr>
      <vt:lpstr>How do constructed wetlands work?</vt:lpstr>
      <vt:lpstr>Types of constructed wetlands</vt:lpstr>
      <vt:lpstr>Implementation - Site-specific considerations</vt:lpstr>
      <vt:lpstr>Operation and Maintenance</vt:lpstr>
      <vt:lpstr>Costs</vt:lpstr>
      <vt:lpstr>In a nutshell: benefits and challenges</vt:lpstr>
      <vt:lpstr>Example: integrated village waste system</vt:lpstr>
      <vt:lpstr>Integrating CWs into nexus systems</vt:lpstr>
      <vt:lpstr>Ecosystem services provided by CWs</vt:lpstr>
      <vt:lpstr>Biochar</vt:lpstr>
      <vt:lpstr>Wastewater solutions in the nexus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Alexandra Nauditt (anauditt)</dc:creator>
  <cp:lastModifiedBy>Silvia Marie Krautzik (skrautzi)</cp:lastModifiedBy>
  <cp:revision>598</cp:revision>
  <cp:lastPrinted>2022-01-26T14:49:31Z</cp:lastPrinted>
  <dcterms:modified xsi:type="dcterms:W3CDTF">2022-02-08T16:30:15Z</dcterms:modified>
</cp:coreProperties>
</file>